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  <p:sldMasterId id="2147483924" r:id="rId2"/>
  </p:sldMasterIdLst>
  <p:notesMasterIdLst>
    <p:notesMasterId r:id="rId1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56" r:id="rId27"/>
    <p:sldId id="357" r:id="rId28"/>
    <p:sldId id="358" r:id="rId29"/>
    <p:sldId id="359" r:id="rId30"/>
    <p:sldId id="355" r:id="rId31"/>
    <p:sldId id="375" r:id="rId32"/>
    <p:sldId id="376" r:id="rId33"/>
    <p:sldId id="377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354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28" r:id="rId97"/>
    <p:sldId id="329" r:id="rId98"/>
    <p:sldId id="330" r:id="rId99"/>
    <p:sldId id="331" r:id="rId100"/>
    <p:sldId id="332" r:id="rId101"/>
    <p:sldId id="333" r:id="rId102"/>
    <p:sldId id="334" r:id="rId103"/>
    <p:sldId id="335" r:id="rId104"/>
    <p:sldId id="336" r:id="rId105"/>
    <p:sldId id="337" r:id="rId106"/>
    <p:sldId id="338" r:id="rId107"/>
    <p:sldId id="339" r:id="rId108"/>
    <p:sldId id="340" r:id="rId109"/>
    <p:sldId id="341" r:id="rId110"/>
    <p:sldId id="342" r:id="rId111"/>
    <p:sldId id="343" r:id="rId112"/>
    <p:sldId id="344" r:id="rId113"/>
    <p:sldId id="345" r:id="rId114"/>
    <p:sldId id="346" r:id="rId115"/>
    <p:sldId id="347" r:id="rId116"/>
    <p:sldId id="348" r:id="rId117"/>
    <p:sldId id="349" r:id="rId118"/>
    <p:sldId id="350" r:id="rId119"/>
    <p:sldId id="351" r:id="rId120"/>
    <p:sldId id="352" r:id="rId1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8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104" d="100"/>
          <a:sy n="104" d="100"/>
        </p:scale>
        <p:origin x="1008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78EEEA2A-D18F-4321-9C5E-E3BE16DBCF16}" type="datetime1">
              <a:rPr lang="ko-KR" altLang="en-US"/>
              <a:pPr lvl="0">
                <a:defRPr/>
              </a:pPr>
              <a:t>2023-07-17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042A23B-4A50-43C9-B5B6-B1FA906C5FF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6.png"/><Relationship Id="rId7" Type="http://schemas.openxmlformats.org/officeDocument/2006/relationships/image" Target="../media/image2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홈페이지 및 로고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좌상단 네브바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전체메뉴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우상단 네브바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로그인한 상태라면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로그아웃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상단 메인 네브바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상세보기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예매하기 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 상단부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6247" y="964277"/>
            <a:ext cx="6409951" cy="3965598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579624" y="96427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365861" y="880403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980049" y="880403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365861" y="1473916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403614" y="2067429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160649" y="318841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영화를 예매율순으로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전체 영화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0"/>
          <a:stretch>
            <a:fillRect/>
          </a:stretch>
        </p:blipFill>
        <p:spPr>
          <a:xfrm>
            <a:off x="1647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75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예매율순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4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전체영화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2245"/>
              </p:ext>
            </p:extLst>
          </p:nvPr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 업로드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유형 구분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사용 유효 기간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이름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가격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상세 내용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취소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 버튼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상품을 유형을 구분하여 정보를 입력하는 등록 화면입니다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등록을 할 수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상품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6150496"/>
            <a:ext cx="405239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6150496"/>
            <a:ext cx="40585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25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372143" y="2760646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23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상품 구분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27332" y="3516487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07118" y="4808661"/>
            <a:ext cx="4785497" cy="122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73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356013" y="380054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27332" y="3849227"/>
            <a:ext cx="2165284" cy="2350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04565" y="3147621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유효기간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24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8426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27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07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071664" y="2327672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87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642163" y="353686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279326" y="2817222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3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238206" y="3182962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238206" y="348981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238206" y="3848235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43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246874" y="4212663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52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218926" y="4561686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43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488199" y="590352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7939236" y="5893121"/>
            <a:ext cx="296876" cy="215444"/>
            <a:chOff x="292829" y="1695755"/>
            <a:chExt cx="296876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30560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 안내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후 취소 안내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구매 후 취소 상세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할 수 있고 다양한 정보가 보여지는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57940"/>
          <a:stretch>
            <a:fillRect/>
          </a:stretch>
        </p:blipFill>
        <p:spPr>
          <a:xfrm>
            <a:off x="2964376" y="2574699"/>
            <a:ext cx="5412746" cy="19344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5375920" y="309422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5375920" y="3547782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7502182" y="2653846"/>
            <a:ext cx="666458" cy="220799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수정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75920" y="4158080"/>
            <a:ext cx="1800199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8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/>
          <a:srcRect b="53730"/>
          <a:stretch>
            <a:fillRect/>
          </a:stretch>
        </p:blipFill>
        <p:spPr>
          <a:xfrm>
            <a:off x="2937841" y="4539705"/>
            <a:ext cx="5395534" cy="139800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1" name="그룹 30"/>
          <p:cNvGrpSpPr/>
          <p:nvPr/>
        </p:nvGrpSpPr>
        <p:grpSpPr>
          <a:xfrm>
            <a:off x="7193262" y="2653846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19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194997" y="330848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9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194997" y="375756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9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733307" y="46729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4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6148" name="표 6147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유형을 구분한다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유효기간을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이름을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가격을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내용을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이용 안내 내용을 수정한다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취소한다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수정을 저장한다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상품의 정보를 수정하는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취소와 저장이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824536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상품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6150496"/>
            <a:ext cx="405239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6150496"/>
            <a:ext cx="40585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25914" y="345869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419460" y="275290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23992" y="2808437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기프트 카드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27332" y="3516487"/>
            <a:ext cx="2165284" cy="23445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기프트카드 </a:t>
            </a:r>
            <a:r>
              <a:rPr lang="en-US" altLang="ko-KR" sz="1000"/>
              <a:t>2</a:t>
            </a:r>
            <a:r>
              <a:rPr lang="ko-KR" altLang="en-US" sz="1000"/>
              <a:t>만원권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07118" y="4808661"/>
            <a:ext cx="4785497" cy="11520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 </a:t>
            </a:r>
            <a:r>
              <a:rPr lang="ko-KR" altLang="en-US" sz="1000"/>
              <a:t>이용안내 </a:t>
            </a:r>
            <a:r>
              <a:rPr lang="en-US" altLang="ko-KR" sz="1000"/>
              <a:t>]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메가박스 온라인</a:t>
            </a:r>
            <a:r>
              <a:rPr lang="en-US" altLang="ko-KR" sz="1000"/>
              <a:t>(</a:t>
            </a:r>
            <a:r>
              <a:rPr lang="ko-KR" altLang="en-US" sz="1000"/>
              <a:t>홈페이지</a:t>
            </a:r>
            <a:r>
              <a:rPr lang="en-US" altLang="ko-KR" sz="1000"/>
              <a:t>/App)</a:t>
            </a:r>
            <a:r>
              <a:rPr lang="ko-KR" altLang="en-US" sz="1000"/>
              <a:t>에서 운영 하는 메가박스 모바일 금액권은 ㈜한국페이즈서비스를 통해 발행 및 운영 됩니다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본 모바일 금액권은 주중</a:t>
            </a:r>
            <a:r>
              <a:rPr lang="en-US" altLang="ko-KR" sz="1000"/>
              <a:t>/</a:t>
            </a:r>
            <a:r>
              <a:rPr lang="ko-KR" altLang="en-US" sz="1000"/>
              <a:t>주말 제한없이 사용이 가능하며</a:t>
            </a:r>
            <a:r>
              <a:rPr lang="en-US" altLang="ko-KR" sz="1000"/>
              <a:t>, </a:t>
            </a:r>
            <a:r>
              <a:rPr lang="ko-KR" altLang="en-US" sz="1000"/>
              <a:t>영화티켓</a:t>
            </a:r>
            <a:r>
              <a:rPr lang="en-US" altLang="ko-KR" sz="1000"/>
              <a:t>(</a:t>
            </a:r>
            <a:r>
              <a:rPr lang="ko-KR" altLang="en-US" sz="1000"/>
              <a:t>온</a:t>
            </a:r>
            <a:r>
              <a:rPr lang="en-US" altLang="ko-KR" sz="1000"/>
              <a:t>/</a:t>
            </a:r>
            <a:r>
              <a:rPr lang="ko-KR" altLang="en-US" sz="1000"/>
              <a:t>오프라인</a:t>
            </a:r>
            <a:r>
              <a:rPr lang="en-US" altLang="ko-KR" sz="1000"/>
              <a:t>) </a:t>
            </a:r>
            <a:r>
              <a:rPr lang="ko-KR" altLang="en-US" sz="1000"/>
              <a:t>및 매점</a:t>
            </a:r>
            <a:r>
              <a:rPr lang="en-US" altLang="ko-KR" sz="1000"/>
              <a:t>(</a:t>
            </a:r>
            <a:r>
              <a:rPr lang="ko-KR" altLang="en-US" sz="1000"/>
              <a:t>오프라인</a:t>
            </a:r>
            <a:r>
              <a:rPr lang="en-US" altLang="ko-KR" sz="1000"/>
              <a:t>)</a:t>
            </a:r>
            <a:r>
              <a:rPr lang="ko-KR" altLang="en-US" sz="1000"/>
              <a:t>에서 상품 구매 시 사용 가능합니다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en-US" altLang="ko-KR" sz="1000"/>
              <a:t>• </a:t>
            </a:r>
            <a:r>
              <a:rPr lang="ko-KR" altLang="en-US" sz="1000"/>
              <a:t>본 모바일 금액권은 금액 분할 사용이 가능하며</a:t>
            </a:r>
            <a:r>
              <a:rPr lang="en-US" altLang="ko-KR" sz="1000"/>
              <a:t>, </a:t>
            </a:r>
            <a:r>
              <a:rPr lang="ko-KR" altLang="en-US" sz="1000"/>
              <a:t>사용 후 잔액은 유효기간 내 재사용이 가능합니다</a:t>
            </a:r>
            <a:r>
              <a:rPr lang="en-US" altLang="ko-KR" sz="1000"/>
              <a:t>..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73314" y="4509257"/>
            <a:ext cx="7784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325914" y="381680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가격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27332" y="3849227"/>
            <a:ext cx="2165284" cy="2350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20000                                 </a:t>
            </a:r>
            <a:r>
              <a:rPr lang="ko-KR" altLang="en-US" sz="1000"/>
              <a:t>원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19460" y="3138548"/>
            <a:ext cx="70295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유효기간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24182" y="3179371"/>
            <a:ext cx="217558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366                                     </a:t>
            </a:r>
            <a:r>
              <a:rPr lang="ko-KR" altLang="en-US" sz="1000"/>
              <a:t>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68391" y="417839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27332" y="4197275"/>
            <a:ext cx="2165284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메가박스 기프트카드 </a:t>
            </a:r>
            <a:r>
              <a:rPr lang="en-US" altLang="ko-KR" sz="1000"/>
              <a:t>2</a:t>
            </a:r>
            <a:r>
              <a:rPr lang="ko-KR" altLang="en-US" sz="1000"/>
              <a:t>만원권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07119" y="2844985"/>
            <a:ext cx="1800200" cy="162501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u="sng">
                <a:solidFill>
                  <a:schemeClr val="tx1">
                    <a:lumMod val="50000"/>
                    <a:lumOff val="50000"/>
                  </a:schemeClr>
                </a:solidFill>
              </a:rPr>
              <a:t>사진 등록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/>
          <a:srcRect l="8180" t="16260" r="65330" b="57940"/>
          <a:stretch>
            <a:fillRect/>
          </a:stretch>
        </p:blipFill>
        <p:spPr>
          <a:xfrm>
            <a:off x="3550556" y="3087758"/>
            <a:ext cx="1433830" cy="118654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2" name="그룹 41"/>
          <p:cNvGrpSpPr/>
          <p:nvPr/>
        </p:nvGrpSpPr>
        <p:grpSpPr>
          <a:xfrm>
            <a:off x="5305191" y="280172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407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241321" y="3169577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12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248005" y="3519798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41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256317" y="385846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5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264630" y="4216571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65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224976" y="456168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78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488199" y="5881819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7951843" y="5881819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53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15031"/>
              </p:ext>
            </p:extLst>
          </p:nvPr>
        </p:nvGraphicFramePr>
        <p:xfrm>
          <a:off x="8472263" y="3096"/>
          <a:ext cx="2111351" cy="5367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메인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좌측 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전체보기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관리자로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로그인시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보이는 메인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686114" y="2919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/>
          <a:srcRect t="38580"/>
          <a:stretch>
            <a:fillRect/>
          </a:stretch>
        </p:blipFill>
        <p:spPr>
          <a:xfrm>
            <a:off x="2927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2992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5657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4432" y="4450447"/>
            <a:ext cx="475481" cy="186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"/>
              <a:t>1:1 </a:t>
            </a:r>
            <a:r>
              <a:rPr lang="ko-KR" altLang="en-US" sz="600"/>
              <a:t>문의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94432" y="4608093"/>
            <a:ext cx="1049640" cy="1429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55" name="TextBox 154"/>
          <p:cNvSpPr txBox="1"/>
          <p:nvPr/>
        </p:nvSpPr>
        <p:spPr>
          <a:xfrm>
            <a:off x="5694432" y="4774927"/>
            <a:ext cx="1265664" cy="147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2992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2992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5654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5654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5694432" y="4943265"/>
            <a:ext cx="1265664" cy="1411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환불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7" name="TextBox 166"/>
          <p:cNvSpPr txBox="1"/>
          <p:nvPr/>
        </p:nvSpPr>
        <p:spPr>
          <a:xfrm>
            <a:off x="5694432" y="5103604"/>
            <a:ext cx="1265664" cy="142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 </a:t>
            </a:r>
            <a:r>
              <a:rPr lang="ko-KR" altLang="en-US" sz="400"/>
              <a:t>상영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8" name="TextBox 167"/>
          <p:cNvSpPr txBox="1"/>
          <p:nvPr/>
        </p:nvSpPr>
        <p:spPr>
          <a:xfrm>
            <a:off x="5694432" y="5274699"/>
            <a:ext cx="1265664" cy="1431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</a:t>
            </a:r>
            <a:r>
              <a:rPr lang="ko-KR" altLang="en-US" sz="400"/>
              <a:t>대전중앙로</a:t>
            </a:r>
            <a:r>
              <a:rPr lang="en-US" altLang="ko-KR" sz="400"/>
              <a:t>]</a:t>
            </a:r>
            <a:r>
              <a:rPr lang="ko-KR" altLang="en-US" sz="400"/>
              <a:t>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/>
          <a:srcRect l="91210" t="28230" r="1030" b="64620"/>
          <a:stretch>
            <a:fillRect/>
          </a:stretch>
        </p:blipFill>
        <p:spPr>
          <a:xfrm>
            <a:off x="7729097" y="2183776"/>
            <a:ext cx="527144" cy="305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839710" y="185342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30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31504" y="257593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1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07385" y="2942210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61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624118" y="3301415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84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631504" y="3682070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1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452322" y="2213038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165628" y="4402969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832312" y="439960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0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aphicFrame>
        <p:nvGraphicFramePr>
          <p:cNvPr id="170" name="표 169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 및 왼쪽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57709"/>
              </p:ext>
            </p:extLst>
          </p:nvPr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순위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순위 리스트 목록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포함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더 보기 클릭 시 나오는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7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39380"/>
          <a:stretch>
            <a:fillRect/>
          </a:stretch>
        </p:blipFill>
        <p:spPr>
          <a:xfrm>
            <a:off x="3110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26600" r="76980" b="64700"/>
          <a:stretch>
            <a:fillRect/>
          </a:stretch>
        </p:blipFill>
        <p:spPr>
          <a:xfrm>
            <a:off x="3008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60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8776" y="2550096"/>
            <a:ext cx="415498" cy="21977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783453" y="2545158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16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854589" y="2333077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68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647317" y="2545158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49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2053" name="표 205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ko-KR" altLang="en-US" sz="1100">
                          <a:solidFill>
                            <a:schemeClr val="dk1"/>
                          </a:solidFill>
                        </a:rPr>
                        <a:t>플랫폼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박스오피스 확인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소개를 작성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소개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목록을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지점관리자가 자신의 지점을 관리하고 상영관을 등록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수정하는 화면이다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249634" y="2213492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223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985708" y="3152441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89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751375" y="29369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581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047535" y="376639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430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101848" y="4583254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7642" cy="2059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7130696" y="5574292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73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등록하는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503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151784" y="316245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상영관등록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47728" y="3532459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상영관명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47728" y="38149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47728" y="4097531"/>
            <a:ext cx="720080" cy="23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12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40975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3570932" y="330969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47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699646" y="4280985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180072" y="4280985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5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036889" y="3984948"/>
          <a:ext cx="5136249" cy="1532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105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상영관관리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상영관명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3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15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4</a:t>
                      </a:r>
                      <a:r>
                        <a:rPr lang="ko-KR" altLang="en-US" sz="7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400042" y="5574432"/>
            <a:ext cx="784190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상영관등록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3672" y="2417006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75920" y="242204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43672" y="2857208"/>
            <a:ext cx="720080" cy="23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63752" y="243743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68008" y="2444217"/>
            <a:ext cx="1416031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63752" y="2852936"/>
            <a:ext cx="3720287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 대전광역시 중구 중앙로 </a:t>
            </a:r>
            <a:r>
              <a:rPr lang="en-US" altLang="ko-KR" sz="1000"/>
              <a:t>126, (</a:t>
            </a:r>
            <a:r>
              <a:rPr lang="ko-KR" altLang="en-US" sz="1000"/>
              <a:t>대흥동</a:t>
            </a:r>
            <a:r>
              <a:rPr lang="en-US" altLang="ko-KR" sz="1000"/>
              <a:t>) 4</a:t>
            </a:r>
            <a:r>
              <a:rPr lang="ko-KR" altLang="en-US" sz="1000"/>
              <a:t>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43672" y="319017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소개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63752" y="3201942"/>
            <a:ext cx="3720287" cy="648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7660250" y="3197868"/>
            <a:ext cx="428099" cy="21970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92144" y="4583254"/>
            <a:ext cx="396684" cy="20591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92144" y="482454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92144" y="5051316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92144" y="5295002"/>
            <a:ext cx="396684" cy="215444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503712" y="3069828"/>
            <a:ext cx="3216610" cy="1845059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151784" y="316245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상영관수정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47728" y="3532459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상영관명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47728" y="38149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47728" y="4097531"/>
            <a:ext cx="720080" cy="23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12017" y="35324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</a:t>
            </a:r>
            <a:r>
              <a:rPr lang="ko-KR" altLang="en-US" sz="1000"/>
              <a:t>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12017" y="38149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5112017" y="4097531"/>
            <a:ext cx="1416031" cy="234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509120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상영관명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열을 수정할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상영관을 수정하는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3570932" y="3309697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47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699646" y="4280985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180072" y="428098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54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상영관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입력할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영화를 검색할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등록되어있는 영화들을 조회할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상영할 영화의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지점의 상영영화를 등록하고 조회하는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1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 선택                                                        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검색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            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     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7:00~8:49(</a:t>
            </a:r>
            <a:r>
              <a:rPr lang="ko-KR" altLang="en-US" sz="600">
                <a:solidFill>
                  <a:schemeClr val="bg1"/>
                </a:solidFill>
              </a:rPr>
              <a:t>조조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타입선택     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239132" y="2138839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3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71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89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978927" y="3422037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6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991605" y="422166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308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33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932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583657" y="482126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8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 관리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검색한 키워드가 있는 영화들이 리스트로 보여진다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선택할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닫기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영화를 검색하는 모달창이다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2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 선택                                                        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검색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            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     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3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타입선택     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9446" y="176180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503712" y="2499124"/>
            <a:ext cx="3216610" cy="273007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151784" y="2564904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영화 검색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26518" y="3107765"/>
            <a:ext cx="1672562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09986" y="3116078"/>
            <a:ext cx="432048" cy="215767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3630491" y="3527172"/>
          <a:ext cx="2963052" cy="506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영화명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러닝타임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개봉일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0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600"/>
                        <a:t>엘리멘탈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109</a:t>
                      </a:r>
                      <a:r>
                        <a:rPr lang="ko-KR" altLang="en-US" sz="60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600"/>
                        <a:t>2023-06-14</a:t>
                      </a:r>
                      <a:endParaRPr lang="ko-KR" altLang="en-US" sz="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069786" y="3810686"/>
            <a:ext cx="385889" cy="187909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>
                <a:solidFill>
                  <a:schemeClr val="bg1"/>
                </a:solidFill>
              </a:rPr>
              <a:t>선택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3770938" y="3109758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48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540015" y="3544414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71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129167" y="35897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87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930947" y="4926754"/>
            <a:ext cx="385889" cy="200055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>
                <a:solidFill>
                  <a:schemeClr val="bg1"/>
                </a:solidFill>
              </a:rPr>
              <a:t>닫기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4655035" y="4925132"/>
            <a:ext cx="240772" cy="215444"/>
            <a:chOff x="292829" y="1695755"/>
            <a:chExt cx="240772" cy="215444"/>
          </a:xfrm>
        </p:grpSpPr>
        <p:sp>
          <p:nvSpPr>
            <p:cNvPr id="58" name="타원 5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653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14" name="표 113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상영가능영화 검색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중인 영화를 예매율순으로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현재 상영 영화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0190"/>
          <a:stretch>
            <a:fillRect/>
          </a:stretch>
        </p:blipFill>
        <p:spPr>
          <a:xfrm>
            <a:off x="1647751" y="2980185"/>
            <a:ext cx="6663945" cy="290855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75637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예매율순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4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상영 영화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등록한 영화의 상영정보를 수정할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상영영화를 수정하는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8545" y="2303808"/>
            <a:ext cx="5142173" cy="68265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08122" y="4437112"/>
          <a:ext cx="5392128" cy="1328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51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8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12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2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27648" y="4263926"/>
            <a:ext cx="230841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&lt;</a:t>
            </a:r>
            <a:endParaRPr lang="ko-KR" altLang="en-US" sz="3200"/>
          </a:p>
        </p:txBody>
      </p:sp>
      <p:sp>
        <p:nvSpPr>
          <p:cNvPr id="18" name="TextBox 17"/>
          <p:cNvSpPr txBox="1"/>
          <p:nvPr/>
        </p:nvSpPr>
        <p:spPr>
          <a:xfrm>
            <a:off x="8022250" y="4263926"/>
            <a:ext cx="232115" cy="57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&gt;</a:t>
            </a:r>
            <a:endParaRPr lang="ko-KR" altLang="en-US" sz="3200"/>
          </a:p>
        </p:txBody>
      </p:sp>
      <p:sp>
        <p:nvSpPr>
          <p:cNvPr id="19" name="TextBox 18"/>
          <p:cNvSpPr txBox="1"/>
          <p:nvPr/>
        </p:nvSpPr>
        <p:spPr>
          <a:xfrm>
            <a:off x="3503712" y="3125184"/>
            <a:ext cx="720080" cy="23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4680" y="3131366"/>
            <a:ext cx="350426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</a:t>
            </a:r>
            <a:r>
              <a:rPr lang="ko-KR" altLang="en-US" sz="1000"/>
              <a:t>관                                                                   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03712" y="3437114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4680" y="3429233"/>
            <a:ext cx="3504263" cy="2359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95399" y="404687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상영시간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34680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7  </a:t>
            </a:r>
            <a:r>
              <a:rPr lang="ko-KR" altLang="en-US" sz="1000"/>
              <a:t>             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22719" y="4041275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00 </a:t>
            </a:r>
            <a:r>
              <a:rPr lang="ko-KR" altLang="en-US" sz="1000"/>
              <a:t>     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8399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8416" y="4036711"/>
            <a:ext cx="368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57177" y="4054487"/>
            <a:ext cx="432048" cy="2203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841430" y="4792138"/>
            <a:ext cx="758626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7:00~8:49(</a:t>
            </a:r>
            <a:r>
              <a:rPr lang="ko-KR" altLang="en-US" sz="600">
                <a:solidFill>
                  <a:schemeClr val="bg1"/>
                </a:solidFill>
              </a:rPr>
              <a:t>조조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엘리멘탈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(2d/</a:t>
            </a:r>
            <a:r>
              <a:rPr lang="ko-KR" altLang="en-US" sz="600">
                <a:solidFill>
                  <a:schemeClr val="bg1"/>
                </a:solidFill>
              </a:rPr>
              <a:t>자막</a:t>
            </a:r>
            <a:r>
              <a:rPr lang="en-US" altLang="ko-KR" sz="600">
                <a:solidFill>
                  <a:schemeClr val="bg1"/>
                </a:solidFill>
              </a:rPr>
              <a:t>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61" y="3759858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조조여부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91306" y="3748317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상영타입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4680" y="3742812"/>
            <a:ext cx="105599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2D/</a:t>
            </a:r>
            <a:r>
              <a:rPr lang="ko-KR" altLang="en-US" sz="1000"/>
              <a:t>자막     ▼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39167" y="5118442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8:00~9:45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범죄도시</a:t>
            </a:r>
            <a:r>
              <a:rPr lang="en-US" altLang="ko-KR" sz="600">
                <a:solidFill>
                  <a:schemeClr val="bg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092417" y="5457110"/>
            <a:ext cx="902642" cy="286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</a:rPr>
              <a:t>7:30~10:15</a:t>
            </a:r>
          </a:p>
          <a:p>
            <a:pPr algn="ctr">
              <a:defRPr/>
            </a:pPr>
            <a:r>
              <a:rPr lang="ko-KR" altLang="en-US" sz="600">
                <a:solidFill>
                  <a:schemeClr val="bg1"/>
                </a:solidFill>
              </a:rPr>
              <a:t>악마들</a:t>
            </a:r>
            <a:r>
              <a:rPr lang="en-US" altLang="ko-KR" sz="600">
                <a:solidFill>
                  <a:schemeClr val="bg1"/>
                </a:solidFill>
              </a:rPr>
              <a:t>(2d)</a:t>
            </a:r>
            <a:endParaRPr lang="ko-KR" altLang="en-US" sz="600">
              <a:solidFill>
                <a:schemeClr val="bg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271465" y="303810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89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33541" y="383136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932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6852096" y="3843047"/>
            <a:ext cx="10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√</a:t>
            </a:r>
          </a:p>
        </p:txBody>
      </p: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상영영화관리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06542"/>
              </p:ext>
            </p:extLst>
          </p:nvPr>
        </p:nvGraphicFramePr>
        <p:xfrm>
          <a:off x="8472263" y="3096"/>
          <a:ext cx="2111351" cy="665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메뉴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보기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공식 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 영화관 공지사항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지역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 지역에 영화관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상세 보기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70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등록과 검색이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375150" y="2073375"/>
            <a:ext cx="4449042" cy="3597175"/>
            <a:chOff x="1851150" y="2132856"/>
            <a:chExt cx="4320480" cy="34781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b="7190"/>
            <a:stretch>
              <a:fillRect/>
            </a:stretch>
          </p:blipFill>
          <p:spPr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9" name="직사각형 18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9145" y="2513215"/>
              <a:ext cx="504056" cy="154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43128" y="3306331"/>
              <a:ext cx="5040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43128" y="3516674"/>
              <a:ext cx="504056" cy="155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3784997"/>
              <a:ext cx="504056" cy="1541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4462511"/>
              <a:ext cx="504056" cy="158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3128" y="5315196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/>
          <a:srcRect l="36150" t="24050" r="14670" b="8950"/>
          <a:stretch>
            <a:fillRect/>
          </a:stretch>
        </p:blipFill>
        <p:spPr>
          <a:xfrm>
            <a:off x="4542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6594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4" name="직사각형 33"/>
          <p:cNvSpPr/>
          <p:nvPr/>
        </p:nvSpPr>
        <p:spPr>
          <a:xfrm>
            <a:off x="5246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505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6" name="TextBox 35"/>
          <p:cNvSpPr txBox="1"/>
          <p:nvPr/>
        </p:nvSpPr>
        <p:spPr>
          <a:xfrm>
            <a:off x="5264666" y="5661248"/>
            <a:ext cx="25602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7" name="TextBox 36"/>
          <p:cNvSpPr txBox="1"/>
          <p:nvPr/>
        </p:nvSpPr>
        <p:spPr>
          <a:xfrm>
            <a:off x="50158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8" name="TextBox 37"/>
          <p:cNvSpPr txBox="1"/>
          <p:nvPr/>
        </p:nvSpPr>
        <p:spPr>
          <a:xfrm>
            <a:off x="57379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39" name="TextBox 38"/>
          <p:cNvSpPr txBox="1"/>
          <p:nvPr/>
        </p:nvSpPr>
        <p:spPr>
          <a:xfrm>
            <a:off x="7193688" y="5709981"/>
            <a:ext cx="51775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791249" y="3592065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3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786631" y="39127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790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302657" y="2132421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63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864357" y="263079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6633" cy="2057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660299" y="264318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12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510373" y="2254420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84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236364" y="2761354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62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163280" y="256975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32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089828" y="2593606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394171" y="3254493"/>
            <a:ext cx="296876" cy="215444"/>
            <a:chOff x="292829" y="1695755"/>
            <a:chExt cx="296876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9771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879026" y="5679605"/>
            <a:ext cx="296876" cy="215444"/>
            <a:chOff x="292829" y="1695755"/>
            <a:chExt cx="296876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9876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880909" y="5728925"/>
            <a:ext cx="296876" cy="215444"/>
            <a:chOff x="292829" y="1695755"/>
            <a:chExt cx="296876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3066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41361"/>
              </p:ext>
            </p:extLst>
          </p:nvPr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소속 영화관 극장 자동 선택 기능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바꿀수 없음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취소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지점 공지사항을 등록할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07768" y="3362634"/>
            <a:ext cx="4032448" cy="2359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등록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095294" y="272914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095294" y="3070352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087803" y="3418663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21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335799" y="535587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775812" y="5365566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656067"/>
              </p:ext>
            </p:extLst>
          </p:nvPr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리스트 목록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문의의 유형을 선택할 수 있습니다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상태를 선택할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답변할 게시 글을 선택할 수 있습니다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달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3287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4" name="직사각형 83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9600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이름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553892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유형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71864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제목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744072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문의일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87688" y="3284984"/>
            <a:ext cx="936104" cy="18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87688" y="3511755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칭찬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287688" y="3757672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불만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87688" y="4021033"/>
            <a:ext cx="936104" cy="18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87688" y="4226693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287688" y="4443571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44788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답변상태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287688" y="4684886"/>
            <a:ext cx="936104" cy="19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칭찬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287688" y="4917214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불만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287688" y="5126324"/>
            <a:ext cx="936104" cy="1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287688" y="5339079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223792" y="4027383"/>
            <a:ext cx="1552659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1" name="TextBox 100"/>
          <p:cNvSpPr txBox="1"/>
          <p:nvPr/>
        </p:nvSpPr>
        <p:spPr>
          <a:xfrm>
            <a:off x="4223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 종류가 너무 적습니다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2" name="TextBox 101"/>
          <p:cNvSpPr txBox="1"/>
          <p:nvPr/>
        </p:nvSpPr>
        <p:spPr>
          <a:xfrm>
            <a:off x="4223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3" name="TextBox 102"/>
          <p:cNvSpPr txBox="1"/>
          <p:nvPr/>
        </p:nvSpPr>
        <p:spPr>
          <a:xfrm>
            <a:off x="4223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7" name="TextBox 106"/>
          <p:cNvSpPr txBox="1"/>
          <p:nvPr/>
        </p:nvSpPr>
        <p:spPr>
          <a:xfrm>
            <a:off x="4223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영화관이 너무 더럽습니다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8" name="TextBox 107"/>
          <p:cNvSpPr txBox="1"/>
          <p:nvPr/>
        </p:nvSpPr>
        <p:spPr>
          <a:xfrm>
            <a:off x="4223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직원분 감사합니다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09" name="TextBox 108"/>
          <p:cNvSpPr txBox="1"/>
          <p:nvPr/>
        </p:nvSpPr>
        <p:spPr>
          <a:xfrm>
            <a:off x="4223792" y="4684886"/>
            <a:ext cx="1872208" cy="1900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3" name="TextBox 112"/>
          <p:cNvSpPr txBox="1"/>
          <p:nvPr/>
        </p:nvSpPr>
        <p:spPr>
          <a:xfrm>
            <a:off x="4223792" y="3284984"/>
            <a:ext cx="187220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4" name="TextBox 113"/>
          <p:cNvSpPr txBox="1"/>
          <p:nvPr/>
        </p:nvSpPr>
        <p:spPr>
          <a:xfrm>
            <a:off x="4223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5" name="TextBox 114"/>
          <p:cNvSpPr txBox="1"/>
          <p:nvPr/>
        </p:nvSpPr>
        <p:spPr>
          <a:xfrm>
            <a:off x="4223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</a:t>
            </a:r>
            <a:r>
              <a:rPr lang="ko-KR" altLang="en-US" sz="700"/>
              <a:t>대전중앙로</a:t>
            </a:r>
            <a:r>
              <a:rPr lang="en-US" altLang="ko-KR" sz="700"/>
              <a:t>]</a:t>
            </a:r>
            <a:r>
              <a:rPr lang="ko-KR" altLang="en-US" sz="700"/>
              <a:t>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116" name="TextBox 115"/>
          <p:cNvSpPr txBox="1"/>
          <p:nvPr/>
        </p:nvSpPr>
        <p:spPr>
          <a:xfrm>
            <a:off x="6054900" y="3284984"/>
            <a:ext cx="47314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054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054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054900" y="4027383"/>
            <a:ext cx="473148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054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054900" y="4468971"/>
            <a:ext cx="473148" cy="1868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054900" y="4678536"/>
            <a:ext cx="473148" cy="1868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054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054900" y="5144492"/>
            <a:ext cx="473148" cy="1876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054900" y="5354166"/>
            <a:ext cx="473148" cy="1874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619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7" name="TextBox 126"/>
          <p:cNvSpPr txBox="1"/>
          <p:nvPr/>
        </p:nvSpPr>
        <p:spPr>
          <a:xfrm>
            <a:off x="6619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8" name="TextBox 127"/>
          <p:cNvSpPr txBox="1"/>
          <p:nvPr/>
        </p:nvSpPr>
        <p:spPr>
          <a:xfrm>
            <a:off x="6619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29" name="TextBox 128"/>
          <p:cNvSpPr txBox="1"/>
          <p:nvPr/>
        </p:nvSpPr>
        <p:spPr>
          <a:xfrm>
            <a:off x="6619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0" name="TextBox 129"/>
          <p:cNvSpPr txBox="1"/>
          <p:nvPr/>
        </p:nvSpPr>
        <p:spPr>
          <a:xfrm>
            <a:off x="6619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1" name="TextBox 130"/>
          <p:cNvSpPr txBox="1"/>
          <p:nvPr/>
        </p:nvSpPr>
        <p:spPr>
          <a:xfrm>
            <a:off x="6619106" y="4456181"/>
            <a:ext cx="696080" cy="1901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2" name="TextBox 131"/>
          <p:cNvSpPr txBox="1"/>
          <p:nvPr/>
        </p:nvSpPr>
        <p:spPr>
          <a:xfrm>
            <a:off x="6619106" y="4687746"/>
            <a:ext cx="696080" cy="1871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3" name="TextBox 132"/>
          <p:cNvSpPr txBox="1"/>
          <p:nvPr/>
        </p:nvSpPr>
        <p:spPr>
          <a:xfrm>
            <a:off x="6619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4" name="TextBox 133"/>
          <p:cNvSpPr txBox="1"/>
          <p:nvPr/>
        </p:nvSpPr>
        <p:spPr>
          <a:xfrm>
            <a:off x="6619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5" name="TextBox 134"/>
          <p:cNvSpPr txBox="1"/>
          <p:nvPr/>
        </p:nvSpPr>
        <p:spPr>
          <a:xfrm>
            <a:off x="661910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6" name="TextBox 135"/>
          <p:cNvSpPr txBox="1"/>
          <p:nvPr/>
        </p:nvSpPr>
        <p:spPr>
          <a:xfrm>
            <a:off x="731518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137" name="TextBox 136"/>
          <p:cNvSpPr txBox="1"/>
          <p:nvPr/>
        </p:nvSpPr>
        <p:spPr>
          <a:xfrm>
            <a:off x="7392144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392144" y="5142527"/>
            <a:ext cx="696080" cy="189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392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392144" y="4687073"/>
            <a:ext cx="696080" cy="1878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392144" y="4458445"/>
            <a:ext cx="696080" cy="1878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392144" y="4249193"/>
            <a:ext cx="696080" cy="187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392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392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392144" y="3506058"/>
            <a:ext cx="696080" cy="1877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392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7224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답변상태  ▼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6291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유형       ▼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3167302" y="2314173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016700" y="2762213"/>
            <a:ext cx="240772" cy="215444"/>
            <a:chOff x="292829" y="1695755"/>
            <a:chExt cx="24077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9" name="TextBox 96"/>
            <p:cNvSpPr txBox="1"/>
            <p:nvPr/>
          </p:nvSpPr>
          <p:spPr>
            <a:xfrm>
              <a:off x="292829" y="1695755"/>
              <a:ext cx="2469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7542305" y="2580650"/>
            <a:ext cx="240772" cy="215444"/>
            <a:chOff x="292829" y="1695755"/>
            <a:chExt cx="240772" cy="215444"/>
          </a:xfrm>
        </p:grpSpPr>
        <p:sp>
          <p:nvSpPr>
            <p:cNvPr id="151" name="타원 1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2" name="TextBox 96"/>
            <p:cNvSpPr txBox="1"/>
            <p:nvPr/>
          </p:nvSpPr>
          <p:spPr>
            <a:xfrm>
              <a:off x="292829" y="1695755"/>
              <a:ext cx="245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325580" y="3293506"/>
            <a:ext cx="240772" cy="215444"/>
            <a:chOff x="292829" y="1695755"/>
            <a:chExt cx="240772" cy="215444"/>
          </a:xfrm>
        </p:grpSpPr>
        <p:sp>
          <p:nvSpPr>
            <p:cNvPr id="154" name="타원 1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5" name="TextBox 96"/>
            <p:cNvSpPr txBox="1"/>
            <p:nvPr/>
          </p:nvSpPr>
          <p:spPr>
            <a:xfrm>
              <a:off x="292829" y="1695755"/>
              <a:ext cx="24248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56" name="표 155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52400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160511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302579"/>
              </p:ext>
            </p:extLst>
          </p:nvPr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 입력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문의에 대한 답변이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3359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49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답변등록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칭찬</a:t>
            </a:r>
            <a:r>
              <a:rPr lang="en-US" altLang="ko-KR" sz="1000"/>
              <a:t>] </a:t>
            </a:r>
            <a:r>
              <a:rPr lang="ko-KR" altLang="en-US" sz="1000"/>
              <a:t>직원분 감사드립니다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3232150" y="3316178"/>
            <a:ext cx="4664050" cy="291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오늘 </a:t>
            </a:r>
            <a:r>
              <a:rPr lang="en-US" altLang="ko-KR" sz="700"/>
              <a:t>1</a:t>
            </a:r>
            <a:r>
              <a:rPr lang="ko-KR" altLang="en-US" sz="700"/>
              <a:t>관에서 영화를 보고 나와 다른 곳으로 이동하던 중 지갑을 잃어버린 것을 확인하여 다시 영화관에 가 직원분께 말씀드렸습니다</a:t>
            </a:r>
            <a:r>
              <a:rPr lang="en-US" altLang="ko-KR" sz="700"/>
              <a:t>. </a:t>
            </a:r>
            <a:r>
              <a:rPr lang="ko-KR" altLang="en-US" sz="700"/>
              <a:t>바쁘실텐데 바로 같이 들어가서 지갑을 찾아주셨습니다</a:t>
            </a:r>
            <a:r>
              <a:rPr lang="en-US" altLang="ko-KR" sz="700"/>
              <a:t>. </a:t>
            </a:r>
            <a:r>
              <a:rPr lang="ko-KR" altLang="en-US" sz="700"/>
              <a:t>감사드립니다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7" name="그룹 36"/>
          <p:cNvGrpSpPr/>
          <p:nvPr/>
        </p:nvGrpSpPr>
        <p:grpSpPr>
          <a:xfrm>
            <a:off x="3400639" y="4350932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36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72521" y="4326190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8393" cy="20580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099260" y="537321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게시판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이동하여 전 화면으로 갈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 화면은 문의 상세 페이지 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0" y="41490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8516" y="3861048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칭찬</a:t>
            </a:r>
            <a:r>
              <a:rPr lang="en-US" altLang="ko-KR" sz="1000"/>
              <a:t>] </a:t>
            </a:r>
            <a:r>
              <a:rPr lang="ko-KR" altLang="en-US" sz="1000"/>
              <a:t>직원분 감사드립니다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5430081" y="5373216"/>
            <a:ext cx="404933" cy="21605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2150" y="3316178"/>
            <a:ext cx="4664050" cy="2918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오늘 </a:t>
            </a:r>
            <a:r>
              <a:rPr lang="en-US" altLang="ko-KR" sz="700"/>
              <a:t>1</a:t>
            </a:r>
            <a:r>
              <a:rPr lang="ko-KR" altLang="en-US" sz="700"/>
              <a:t>관에서 영화를 보고 나와 다른 곳으로 이동하던 중 지갑을 잃어버린 것을 확인하여 다시 영화관에 가 직원분께 말씀드렸습니다</a:t>
            </a:r>
            <a:r>
              <a:rPr lang="en-US" altLang="ko-KR" sz="700"/>
              <a:t>. </a:t>
            </a:r>
            <a:r>
              <a:rPr lang="ko-KR" altLang="en-US" sz="700"/>
              <a:t>바쁘실텐데 바로 같이 들어가서 지갑을 찾아주셨습니다</a:t>
            </a:r>
            <a:r>
              <a:rPr lang="en-US" altLang="ko-KR" sz="700"/>
              <a:t>. </a:t>
            </a:r>
            <a:r>
              <a:rPr lang="ko-KR" altLang="en-US" sz="700"/>
              <a:t>감사드립니다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34" name="TextBox 33"/>
          <p:cNvSpPr txBox="1"/>
          <p:nvPr/>
        </p:nvSpPr>
        <p:spPr>
          <a:xfrm>
            <a:off x="3232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답변일</a:t>
            </a:r>
            <a:r>
              <a:rPr lang="ko-KR" altLang="en-US" sz="700"/>
              <a:t> </a:t>
            </a:r>
            <a:r>
              <a:rPr lang="en-US" altLang="ko-KR" sz="700"/>
              <a:t>2023.07.01</a:t>
            </a:r>
          </a:p>
          <a:p>
            <a:pPr lvl="0">
              <a:defRPr/>
            </a:pPr>
            <a:endParaRPr lang="en-US" altLang="ko-KR" sz="700"/>
          </a:p>
          <a:p>
            <a:pPr lvl="0">
              <a:defRPr/>
            </a:pPr>
            <a:r>
              <a:rPr lang="ko-KR" altLang="en-US" sz="700"/>
              <a:t>감사합니다</a:t>
            </a:r>
            <a:r>
              <a:rPr lang="en-US" altLang="ko-KR" sz="700"/>
              <a:t>. </a:t>
            </a:r>
            <a:r>
              <a:rPr lang="ko-KR" altLang="en-US" sz="700"/>
              <a:t>해당 직원과 내부에 전달하도록 하겠습니다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1" name="그룹 30"/>
          <p:cNvGrpSpPr/>
          <p:nvPr/>
        </p:nvGrpSpPr>
        <p:grpSpPr>
          <a:xfrm>
            <a:off x="5088802" y="53732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13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고객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 완료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52443"/>
              </p:ext>
            </p:extLst>
          </p:nvPr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리스트 목록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관련 키워드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 페이지 입니다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/>
          <a:srcRect b="15640"/>
          <a:stretch>
            <a:fillRect/>
          </a:stretch>
        </p:blipFill>
        <p:spPr>
          <a:xfrm>
            <a:off x="2937840" y="2545159"/>
            <a:ext cx="5473386" cy="339254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36160" y="2262064"/>
            <a:ext cx="775354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964876" y="223881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12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214111" y="226975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888088" y="263257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7171" name="표 7170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018359"/>
              </p:ext>
            </p:extLst>
          </p:nvPr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이벤트 구분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변경 불가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등록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설명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관리자는 이벤트 등록을 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0168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0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68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68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60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89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77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20228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158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889946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지점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82034" y="2850772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3284435" y="2868801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530" cy="20586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79817" y="3187888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275199" y="3519835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524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270581" y="3834878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65963" y="416682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49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88199" y="5508274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917180" y="5523476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19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685260"/>
              </p:ext>
            </p:extLst>
          </p:nvPr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이벤트 제목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설명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보기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789562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/>
          <a:srcRect b="24170"/>
          <a:stretch>
            <a:fillRect/>
          </a:stretch>
        </p:blipFill>
        <p:spPr>
          <a:xfrm>
            <a:off x="3013447" y="2545159"/>
            <a:ext cx="5386809" cy="34035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32559" y="2809528"/>
            <a:ext cx="407506" cy="217517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887738" y="265500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2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419780" y="2809528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40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8195" name="표 8194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1568516" y="1196752"/>
            <a:ext cx="6831740" cy="5328592"/>
            <a:chOff x="0" y="1363611"/>
            <a:chExt cx="9053116" cy="466606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9" name="직사각형 38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51874"/>
              </p:ext>
            </p:extLst>
          </p:nvPr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수정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사진 파일 업로드 수정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구분과 지점은 변경할 수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없다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268760"/>
            <a:ext cx="1759100" cy="3478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상영영화관리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52540" y="1268760"/>
            <a:ext cx="186374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/>
                </a:solidFill>
              </a:rPr>
              <a:t>대전 중앙로점 관리자님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071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49126" y="6165304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00836" y="6165304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368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0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여름방학 특집</a:t>
            </a:r>
            <a:r>
              <a:rPr lang="en-US" altLang="ko-KR" sz="1000"/>
              <a:t>!] </a:t>
            </a:r>
            <a:r>
              <a:rPr lang="ko-KR" altLang="en-US" sz="1000"/>
              <a:t>내 생애 첫 미술관 강연 안내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60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68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368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6016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2023-05-09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8918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2023-12-31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877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93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160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이벤트썸네일</a:t>
            </a:r>
            <a:r>
              <a:rPr lang="en-US" altLang="ko-KR" sz="1000"/>
              <a:t>.jpg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4"/>
          <a:srcRect l="2210" t="14390" r="2520" b="15300"/>
          <a:stretch>
            <a:fillRect/>
          </a:stretch>
        </p:blipFill>
        <p:spPr>
          <a:xfrm>
            <a:off x="4217929" y="3662345"/>
            <a:ext cx="3953431" cy="24309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9" name="직사각형 58"/>
          <p:cNvSpPr/>
          <p:nvPr/>
        </p:nvSpPr>
        <p:spPr>
          <a:xfrm>
            <a:off x="3359696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51784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881562" y="2232627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지점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73650" y="2264377"/>
            <a:ext cx="1510582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중앙로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3258153" y="2944564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32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258153" y="262231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323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937337" y="3261890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44121" y="3645540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774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476363" y="5947556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46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941555" y="5947556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61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리스트를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제목으로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영화를 개봉순으로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상영 예정 영화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2716363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2695850"/>
            <a:ext cx="405792" cy="216895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60476" y="59422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85" y="5942239"/>
            <a:ext cx="240177" cy="2185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18" name="TextBox 17"/>
          <p:cNvSpPr txBox="1"/>
          <p:nvPr/>
        </p:nvSpPr>
        <p:spPr>
          <a:xfrm>
            <a:off x="4778814" y="5942239"/>
            <a:ext cx="256101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9" name="TextBox 18"/>
          <p:cNvSpPr txBox="1"/>
          <p:nvPr/>
        </p:nvSpPr>
        <p:spPr>
          <a:xfrm>
            <a:off x="4530028" y="5942239"/>
            <a:ext cx="2572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0" name="TextBox 19"/>
          <p:cNvSpPr txBox="1"/>
          <p:nvPr/>
        </p:nvSpPr>
        <p:spPr>
          <a:xfrm>
            <a:off x="5252128" y="5942239"/>
            <a:ext cx="259037" cy="218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6" name="직사각형 5"/>
          <p:cNvSpPr/>
          <p:nvPr/>
        </p:nvSpPr>
        <p:spPr>
          <a:xfrm>
            <a:off x="1647751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42679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60006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76743" y="5407848"/>
            <a:ext cx="1534361" cy="29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6008" y="5431332"/>
            <a:ext cx="1437846" cy="393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85667" y="5431332"/>
            <a:ext cx="1437846" cy="393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5000" y="5431332"/>
            <a:ext cx="1437846" cy="3936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3308" y="2763718"/>
            <a:ext cx="992143" cy="26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520" b="4310"/>
          <a:stretch>
            <a:fillRect/>
          </a:stretch>
        </p:blipFill>
        <p:spPr>
          <a:xfrm>
            <a:off x="1696009" y="3014310"/>
            <a:ext cx="6597577" cy="2460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19200" y="5440290"/>
            <a:ext cx="1381318" cy="41915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696008" y="2534199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32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3295" y="2694954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34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896472" y="5551835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284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54077" y="5949933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4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영화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예매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 및 관람평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작성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더보기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839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19" y="4161086"/>
              <a:ext cx="755901" cy="210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19" y="4093756"/>
              <a:ext cx="554256" cy="335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7" y="4149275"/>
              <a:ext cx="481520" cy="208512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19" y="4694764"/>
              <a:ext cx="755901" cy="217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19" y="4627436"/>
              <a:ext cx="554256" cy="3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7" y="4682955"/>
              <a:ext cx="481520" cy="214734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19" y="5272441"/>
              <a:ext cx="755901" cy="207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19" y="5205111"/>
              <a:ext cx="554256" cy="331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7" y="5260628"/>
              <a:ext cx="481520" cy="219586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440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15964" y="27146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926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1744614" y="5824932"/>
            <a:ext cx="235962" cy="215444"/>
            <a:chOff x="292829" y="1695755"/>
            <a:chExt cx="23596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23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856359" y="4644162"/>
            <a:ext cx="235962" cy="215444"/>
            <a:chOff x="292829" y="1695755"/>
            <a:chExt cx="23596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51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317683" y="6325559"/>
            <a:ext cx="235962" cy="215444"/>
            <a:chOff x="292829" y="1695755"/>
            <a:chExt cx="23596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13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517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7259028" y="4990642"/>
            <a:ext cx="235962" cy="215444"/>
            <a:chOff x="292829" y="1695755"/>
            <a:chExt cx="235962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2428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8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평점을 매길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관팜평을 작성하는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2267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5393" y="2394061"/>
            <a:ext cx="6202984" cy="39092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839952" y="5230368"/>
            <a:ext cx="4190800" cy="1100034"/>
            <a:chOff x="162716" y="4035552"/>
            <a:chExt cx="6624980" cy="164086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035552"/>
              <a:ext cx="6624980" cy="4754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035552"/>
              <a:ext cx="466575" cy="52950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20017" y="409415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36319" y="4161086"/>
              <a:ext cx="755901" cy="210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50719" y="4093756"/>
              <a:ext cx="554256" cy="335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126082"/>
              <a:ext cx="256032" cy="29260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159647" y="4149275"/>
              <a:ext cx="481520" cy="208512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4569232"/>
              <a:ext cx="6624980" cy="47548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4569232"/>
              <a:ext cx="466575" cy="529508"/>
            </a:xfrm>
            <a:prstGeom prst="rect">
              <a:avLst/>
            </a:prstGeom>
          </p:spPr>
        </p:pic>
        <p:sp>
          <p:nvSpPr>
            <p:cNvPr id="46" name="직사각형 45"/>
            <p:cNvSpPr/>
            <p:nvPr/>
          </p:nvSpPr>
          <p:spPr>
            <a:xfrm>
              <a:off x="920017" y="4627832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319" y="4694764"/>
              <a:ext cx="755901" cy="217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50719" y="4627436"/>
              <a:ext cx="554256" cy="327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4659762"/>
              <a:ext cx="256032" cy="29260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159647" y="4682955"/>
              <a:ext cx="481520" cy="214734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/>
            <a:srcRect t="4900" b="78330"/>
            <a:stretch>
              <a:fillRect/>
            </a:stretch>
          </p:blipFill>
          <p:spPr>
            <a:xfrm>
              <a:off x="162716" y="5146906"/>
              <a:ext cx="6624980" cy="4754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l="2870" t="4900" r="90090" b="76430"/>
            <a:stretch>
              <a:fillRect/>
            </a:stretch>
          </p:blipFill>
          <p:spPr>
            <a:xfrm>
              <a:off x="365759" y="5146906"/>
              <a:ext cx="466575" cy="529508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920017" y="5205506"/>
              <a:ext cx="1426464" cy="337762"/>
            </a:xfrm>
            <a:prstGeom prst="rect">
              <a:avLst/>
            </a:prstGeom>
            <a:solidFill>
              <a:srgbClr val="F8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6319" y="5272441"/>
              <a:ext cx="755901" cy="207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엘리멘탈  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50719" y="5205111"/>
              <a:ext cx="554256" cy="331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90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900">
                  <a:solidFill>
                    <a:schemeClr val="bg1">
                      <a:lumMod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/>
            <a:srcRect l="91300" t="8050" r="4830" b="81630"/>
            <a:stretch>
              <a:fillRect/>
            </a:stretch>
          </p:blipFill>
          <p:spPr>
            <a:xfrm>
              <a:off x="5859773" y="5237436"/>
              <a:ext cx="256032" cy="29260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6159647" y="5260628"/>
              <a:ext cx="481520" cy="219586"/>
            </a:xfrm>
            <a:prstGeom prst="rect">
              <a:avLst/>
            </a:prstGeom>
            <a:solidFill>
              <a:srgbClr val="F8F8FA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00">
                  <a:solidFill>
                    <a:schemeClr val="bg1">
                      <a:lumMod val="50000"/>
                    </a:schemeClr>
                  </a:solidFill>
                </a:rPr>
                <a:t>신고  </a:t>
              </a: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7440007" y="6370427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926080" y="5824932"/>
            <a:ext cx="913872" cy="3841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7517335" y="4985393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624421" y="1076516"/>
            <a:ext cx="6763293" cy="557756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290214" y="2359466"/>
            <a:ext cx="3424428" cy="2824847"/>
            <a:chOff x="1762991" y="2734819"/>
            <a:chExt cx="3424428" cy="2824847"/>
          </a:xfrm>
        </p:grpSpPr>
        <p:grpSp>
          <p:nvGrpSpPr>
            <p:cNvPr id="7" name="그룹 6"/>
            <p:cNvGrpSpPr/>
            <p:nvPr/>
          </p:nvGrpSpPr>
          <p:grpSpPr>
            <a:xfrm>
              <a:off x="1762991" y="2734819"/>
              <a:ext cx="3424428" cy="2824847"/>
              <a:chOff x="1774804" y="1819182"/>
              <a:chExt cx="3424428" cy="282484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/>
              <a:srcRect l="1120" r="1010" b="49560"/>
              <a:stretch>
                <a:fillRect/>
              </a:stretch>
            </p:blipFill>
            <p:spPr>
              <a:xfrm>
                <a:off x="1778533" y="1819182"/>
                <a:ext cx="3420699" cy="2350482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5"/>
              <a:srcRect l="1120" t="89540" r="1010"/>
              <a:stretch>
                <a:fillRect/>
              </a:stretch>
            </p:blipFill>
            <p:spPr>
              <a:xfrm>
                <a:off x="1774804" y="4156488"/>
                <a:ext cx="3420699" cy="487541"/>
              </a:xfrm>
              <a:prstGeom prst="rect">
                <a:avLst/>
              </a:prstGeom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2882074" y="3096768"/>
              <a:ext cx="1092518" cy="268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“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엘리멘탈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”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848006" y="3407211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39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290214" y="3704492"/>
            <a:ext cx="235962" cy="215444"/>
            <a:chOff x="292829" y="1695755"/>
            <a:chExt cx="23596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92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649789" y="4602226"/>
            <a:ext cx="235962" cy="215444"/>
            <a:chOff x="292829" y="1695755"/>
            <a:chExt cx="23596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22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100962" y="4602226"/>
            <a:ext cx="235962" cy="215444"/>
            <a:chOff x="292829" y="1695755"/>
            <a:chExt cx="23596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82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131186" y="2387331"/>
            <a:ext cx="235962" cy="215444"/>
            <a:chOff x="292829" y="1695755"/>
            <a:chExt cx="235962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4675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9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관람평 등록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무비포스트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작성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더보기 버튼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495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6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86065" y="2733324"/>
            <a:ext cx="1209355" cy="26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무비포스트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786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4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74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610827" y="2778594"/>
            <a:ext cx="432048" cy="21987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7338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90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6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스틸컷을 확인하고 선택할 수있다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사진을 다시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선택할 사진을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작성할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작성하는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474841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495251" y="5555802"/>
            <a:ext cx="63837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bg1">
                    <a:lumMod val="65000"/>
                  </a:schemeClr>
                </a:solidFill>
              </a:rPr>
              <a:t>더보기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6065" y="3039264"/>
            <a:ext cx="6347556" cy="243893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86065" y="2733324"/>
            <a:ext cx="1209355" cy="26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무비포스트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786065" y="253920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4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74865" y="5511069"/>
            <a:ext cx="235962" cy="215444"/>
            <a:chOff x="292829" y="1695755"/>
            <a:chExt cx="23596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1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610827" y="2778594"/>
            <a:ext cx="432048" cy="219876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작성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7338555" y="2785017"/>
            <a:ext cx="235962" cy="215444"/>
            <a:chOff x="292829" y="1695755"/>
            <a:chExt cx="23596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90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617559" y="1103655"/>
            <a:ext cx="6763293" cy="4748416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27634" y="1485400"/>
            <a:ext cx="5264418" cy="41333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74976" y="2249535"/>
            <a:ext cx="2144789" cy="2765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471247" y="3671620"/>
            <a:ext cx="925555" cy="1332239"/>
          </a:xfrm>
          <a:prstGeom prst="rect">
            <a:avLst/>
          </a:prstGeom>
          <a:noFill/>
        </p:spPr>
      </p:pic>
      <p:pic>
        <p:nvPicPr>
          <p:cNvPr id="25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448967" y="2249535"/>
            <a:ext cx="925555" cy="1332239"/>
          </a:xfrm>
          <a:prstGeom prst="rect">
            <a:avLst/>
          </a:prstGeom>
          <a:noFill/>
        </p:spPr>
      </p:pic>
      <p:pic>
        <p:nvPicPr>
          <p:cNvPr id="26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495855" y="2255446"/>
            <a:ext cx="925555" cy="1332239"/>
          </a:xfrm>
          <a:prstGeom prst="rect">
            <a:avLst/>
          </a:prstGeom>
          <a:noFill/>
        </p:spPr>
      </p:pic>
      <p:pic>
        <p:nvPicPr>
          <p:cNvPr id="27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502217" y="3653205"/>
            <a:ext cx="925555" cy="1332239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5286960" y="4038015"/>
            <a:ext cx="2144789" cy="599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448967" y="1996665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279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999843" y="2235697"/>
            <a:ext cx="235962" cy="215444"/>
            <a:chOff x="292829" y="1695755"/>
            <a:chExt cx="23596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4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95225" y="3458952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92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589461" y="1757856"/>
            <a:ext cx="235962" cy="215444"/>
            <a:chOff x="292829" y="1695755"/>
            <a:chExt cx="23596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56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589713" y="5078523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999843" y="5071753"/>
            <a:ext cx="235962" cy="215444"/>
            <a:chOff x="292829" y="1695755"/>
            <a:chExt cx="23596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4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6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무비포스트 작성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관련사진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상세페이지로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정보나 관람평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관련사진을 볼 수 있고 예매할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0" name="그룹 29"/>
          <p:cNvGrpSpPr/>
          <p:nvPr/>
        </p:nvGrpSpPr>
        <p:grpSpPr>
          <a:xfrm>
            <a:off x="1671505" y="250386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87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38801" y="4561390"/>
            <a:ext cx="235962" cy="215444"/>
            <a:chOff x="292829" y="1695755"/>
            <a:chExt cx="23596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33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6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관련사진 크게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관련사진을 크게 보는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1617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574680" y="1901071"/>
            <a:ext cx="2814917" cy="4051779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4827860" y="6003788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X</a:t>
            </a: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290067" y="1902954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94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549037" y="6003714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7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관련사진 크게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재생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닫기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영화의 예고편을 재생할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076516"/>
            <a:ext cx="6764859" cy="547058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103654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748857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810621"/>
            <a:ext cx="1192151" cy="54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정보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Infomation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79573" y="2473092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pic>
        <p:nvPicPr>
          <p:cNvPr id="1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32683" y="2786667"/>
            <a:ext cx="1100462" cy="1584000"/>
          </a:xfrm>
          <a:prstGeom prst="rect">
            <a:avLst/>
          </a:prstGeom>
          <a:noFill/>
        </p:spPr>
      </p:pic>
      <p:pic>
        <p:nvPicPr>
          <p:cNvPr id="1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78541" y="2786667"/>
            <a:ext cx="1100462" cy="1584000"/>
          </a:xfrm>
          <a:prstGeom prst="rect">
            <a:avLst/>
          </a:prstGeom>
          <a:noFill/>
        </p:spPr>
      </p:pic>
      <p:pic>
        <p:nvPicPr>
          <p:cNvPr id="1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05612" y="2786667"/>
            <a:ext cx="1100462" cy="1584000"/>
          </a:xfrm>
          <a:prstGeom prst="rect">
            <a:avLst/>
          </a:prstGeom>
          <a:noFill/>
        </p:spPr>
      </p:pic>
      <p:pic>
        <p:nvPicPr>
          <p:cNvPr id="1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59753" y="2786667"/>
            <a:ext cx="1100462" cy="1584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879573" y="453061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 rotWithShape="1">
          <a:blip r:embed="rId7"/>
          <a:srcRect l="4740" t="73790" r="73330"/>
          <a:stretch>
            <a:fillRect/>
          </a:stretch>
        </p:blipFill>
        <p:spPr>
          <a:xfrm>
            <a:off x="1879573" y="4807612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 rotWithShape="1">
          <a:blip r:embed="rId7"/>
          <a:srcRect l="49890" t="73790" r="27550"/>
          <a:stretch>
            <a:fillRect/>
          </a:stretch>
        </p:blipFill>
        <p:spPr>
          <a:xfrm>
            <a:off x="5356544" y="4807612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 rotWithShape="1">
          <a:blip r:embed="rId7"/>
          <a:srcRect l="26670" t="73790" r="49410"/>
          <a:stretch>
            <a:fillRect/>
          </a:stretch>
        </p:blipFill>
        <p:spPr>
          <a:xfrm>
            <a:off x="3547972" y="4807612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1617559" y="1103654"/>
            <a:ext cx="6763293" cy="5443449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550664" y="2673618"/>
            <a:ext cx="4897082" cy="275672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4827860" y="5528300"/>
            <a:ext cx="342690" cy="32918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X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265868" y="2694593"/>
            <a:ext cx="240772" cy="215444"/>
            <a:chOff x="292829" y="1695755"/>
            <a:chExt cx="240772" cy="215444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92829" y="1695755"/>
              <a:ext cx="2449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519267" y="5532243"/>
            <a:ext cx="235962" cy="215444"/>
            <a:chOff x="292829" y="1695755"/>
            <a:chExt cx="235962" cy="215444"/>
          </a:xfrm>
        </p:grpSpPr>
        <p:sp>
          <p:nvSpPr>
            <p:cNvPr id="30" name="타원 2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89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2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상세 정보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예고편 보기 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메인네브바 마우스오버시 뜰 서브메뉴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좌상단 전체보기 클릭시 보여질 사이트맵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4607" y="1263151"/>
            <a:ext cx="5554853" cy="9812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7827" y="2639785"/>
            <a:ext cx="5188412" cy="309927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583835" y="1263151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115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767055" y="2639785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84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사이트맵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메인 네브바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관람평만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추천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신고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영화의 관람평을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리뷰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review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44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60321" y="416108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74722" y="409375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3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444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60321" y="469476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74722" y="462743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83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444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60321" y="5272440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74722" y="5205110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3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98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358048" y="5721220"/>
            <a:ext cx="240177" cy="2204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54" name="TextBox 53"/>
          <p:cNvSpPr txBox="1"/>
          <p:nvPr/>
        </p:nvSpPr>
        <p:spPr>
          <a:xfrm>
            <a:off x="5117177" y="5721220"/>
            <a:ext cx="251113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5" name="TextBox 54"/>
          <p:cNvSpPr txBox="1"/>
          <p:nvPr/>
        </p:nvSpPr>
        <p:spPr>
          <a:xfrm>
            <a:off x="4868391" y="5721220"/>
            <a:ext cx="2522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56" name="TextBox 55"/>
          <p:cNvSpPr txBox="1"/>
          <p:nvPr/>
        </p:nvSpPr>
        <p:spPr>
          <a:xfrm>
            <a:off x="5590491" y="5721220"/>
            <a:ext cx="2540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62" name="그룹 61"/>
          <p:cNvGrpSpPr/>
          <p:nvPr/>
        </p:nvGrpSpPr>
        <p:grpSpPr>
          <a:xfrm>
            <a:off x="6780484" y="3474850"/>
            <a:ext cx="235962" cy="215444"/>
            <a:chOff x="292829" y="1695755"/>
            <a:chExt cx="23596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51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696488" y="3849477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8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399033" y="3918663"/>
            <a:ext cx="235962" cy="215444"/>
            <a:chOff x="292829" y="1695755"/>
            <a:chExt cx="23596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573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811883" y="3908431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24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667039" y="5736608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4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7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영화 관람평 조회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관람평을 신고하는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영화 리뷰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review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035552"/>
            <a:ext cx="6624980" cy="4754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035552"/>
            <a:ext cx="466575" cy="52950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44017" y="409415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60321" y="416108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74722" y="409375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126082"/>
            <a:ext cx="256032" cy="2926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83646" y="414927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4569232"/>
            <a:ext cx="6624980" cy="4754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4569232"/>
            <a:ext cx="466575" cy="52950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444017" y="4627832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60321" y="4694766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74722" y="4627436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4659762"/>
            <a:ext cx="256032" cy="292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83646" y="4682956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4900" b="78330"/>
          <a:stretch>
            <a:fillRect/>
          </a:stretch>
        </p:blipFill>
        <p:spPr>
          <a:xfrm>
            <a:off x="1686716" y="5146906"/>
            <a:ext cx="6624980" cy="47548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70" t="4900" r="90090" b="76430"/>
          <a:stretch>
            <a:fillRect/>
          </a:stretch>
        </p:blipFill>
        <p:spPr>
          <a:xfrm>
            <a:off x="1889759" y="5146906"/>
            <a:ext cx="466575" cy="52950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444017" y="5205506"/>
            <a:ext cx="1426464" cy="337762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560321" y="5272440"/>
            <a:ext cx="7559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엘리멘탈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74722" y="5205110"/>
            <a:ext cx="55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91300" t="8050" r="4830" b="81630"/>
          <a:stretch>
            <a:fillRect/>
          </a:stretch>
        </p:blipFill>
        <p:spPr>
          <a:xfrm>
            <a:off x="7383773" y="5237436"/>
            <a:ext cx="256032" cy="2926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83646" y="5260630"/>
            <a:ext cx="481522" cy="246221"/>
          </a:xfrm>
          <a:prstGeom prst="rect">
            <a:avLst/>
          </a:prstGeom>
          <a:solidFill>
            <a:srgbClr val="F8F8FA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098839" y="572122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358048" y="5721220"/>
            <a:ext cx="240177" cy="2204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54" name="TextBox 53"/>
          <p:cNvSpPr txBox="1"/>
          <p:nvPr/>
        </p:nvSpPr>
        <p:spPr>
          <a:xfrm>
            <a:off x="5117177" y="5721220"/>
            <a:ext cx="251113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5" name="TextBox 54"/>
          <p:cNvSpPr txBox="1"/>
          <p:nvPr/>
        </p:nvSpPr>
        <p:spPr>
          <a:xfrm>
            <a:off x="4868391" y="5721220"/>
            <a:ext cx="2522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56" name="TextBox 55"/>
          <p:cNvSpPr txBox="1"/>
          <p:nvPr/>
        </p:nvSpPr>
        <p:spPr>
          <a:xfrm>
            <a:off x="5590491" y="5721220"/>
            <a:ext cx="254049" cy="220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37" name="직사각형 36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90732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864865" y="3831048"/>
            <a:ext cx="27145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스포일러 및 욕설</a:t>
            </a:r>
            <a:r>
              <a:rPr lang="en-US" altLang="ko-KR" sz="1400"/>
              <a:t>/</a:t>
            </a:r>
            <a:r>
              <a:rPr lang="ko-KR" altLang="en-US" sz="1400"/>
              <a:t>비방하는</a:t>
            </a:r>
            <a:r>
              <a:rPr lang="ko-KR" altLang="en-US" sz="800"/>
              <a:t/>
            </a:r>
            <a:br>
              <a:rPr lang="ko-KR" altLang="en-US" sz="800"/>
            </a:br>
            <a:r>
              <a:rPr lang="ko-KR" altLang="en-US" sz="1400"/>
              <a:t>내용이 있습니까</a:t>
            </a:r>
            <a:r>
              <a:rPr lang="en-US" altLang="ko-KR" sz="1400"/>
              <a:t>?</a:t>
            </a:r>
            <a:endParaRPr lang="ko-KR" altLang="en-US" sz="800"/>
          </a:p>
        </p:txBody>
      </p:sp>
      <p:sp>
        <p:nvSpPr>
          <p:cNvPr id="40" name="TextBox 39"/>
          <p:cNvSpPr txBox="1"/>
          <p:nvPr/>
        </p:nvSpPr>
        <p:spPr>
          <a:xfrm>
            <a:off x="4148279" y="3395071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리뷰 신고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0487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신고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12887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818911" y="4573884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4579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275693" y="4573884"/>
            <a:ext cx="235962" cy="215444"/>
            <a:chOff x="292829" y="1695755"/>
            <a:chExt cx="23596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4997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57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관람평 신고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제목을 검색해서 해당 영화에 관련한 무비포스트만 볼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무비포스트를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772833" y="355143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26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741060" y="350925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64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760476" y="61755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019685" y="61755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5" name="TextBox 44"/>
          <p:cNvSpPr txBox="1"/>
          <p:nvPr/>
        </p:nvSpPr>
        <p:spPr>
          <a:xfrm>
            <a:off x="4778814" y="6175514"/>
            <a:ext cx="25610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6" name="TextBox 45"/>
          <p:cNvSpPr txBox="1"/>
          <p:nvPr/>
        </p:nvSpPr>
        <p:spPr>
          <a:xfrm>
            <a:off x="4530028" y="6175514"/>
            <a:ext cx="2572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5252128" y="6175514"/>
            <a:ext cx="2590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8" name="그룹 47"/>
          <p:cNvGrpSpPr/>
          <p:nvPr/>
        </p:nvGrpSpPr>
        <p:grpSpPr>
          <a:xfrm>
            <a:off x="4294066" y="6208734"/>
            <a:ext cx="235962" cy="215444"/>
            <a:chOff x="292829" y="1695755"/>
            <a:chExt cx="23596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55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5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무비포스트 조회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내용을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추천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댓글을 작성할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무비포스트에 달린 댓글을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댓글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 닫기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무비포스트의 상세 내용을 볼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3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9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49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09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599471" y="2640306"/>
            <a:ext cx="235962" cy="215444"/>
            <a:chOff x="292829" y="1695755"/>
            <a:chExt cx="23596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5069" cy="20576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19765" y="4451351"/>
            <a:ext cx="235962" cy="215444"/>
            <a:chOff x="292829" y="1695755"/>
            <a:chExt cx="23596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370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11512" y="496571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0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799123" y="5181158"/>
            <a:ext cx="235962" cy="215444"/>
            <a:chOff x="292829" y="1695755"/>
            <a:chExt cx="23596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544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32024" y="5541452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55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43522" y="2256258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836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869367" y="1968139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187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43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무비포스트를 신고하는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2027492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2054630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2699833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2761597"/>
            <a:ext cx="1192151" cy="389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무비포스트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Movie post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77518" y="3521035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</a:rPr>
              <a:t>제목검색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6198" y="3500522"/>
            <a:ext cx="40579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52190"/>
          <a:stretch>
            <a:fillRect/>
          </a:stretch>
        </p:blipFill>
        <p:spPr>
          <a:xfrm>
            <a:off x="1772833" y="3813053"/>
            <a:ext cx="6538863" cy="230733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17559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43821" y="2027492"/>
            <a:ext cx="2596885" cy="3929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9367" y="2598973"/>
            <a:ext cx="253220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849951" y="2682387"/>
            <a:ext cx="369772" cy="1846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신고 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09974" y="4694304"/>
            <a:ext cx="978462" cy="2724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13830" y="1972473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1004" y="3290483"/>
            <a:ext cx="2930905" cy="1934963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55137" y="3831048"/>
            <a:ext cx="27145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스포일러 및 욕설</a:t>
            </a:r>
            <a:r>
              <a:rPr lang="en-US" altLang="ko-KR" sz="1400"/>
              <a:t>/</a:t>
            </a:r>
            <a:r>
              <a:rPr lang="ko-KR" altLang="en-US" sz="1400"/>
              <a:t>비방하는</a:t>
            </a:r>
            <a:r>
              <a:rPr lang="ko-KR" altLang="en-US" sz="800"/>
              <a:t/>
            </a:r>
            <a:br>
              <a:rPr lang="ko-KR" altLang="en-US" sz="800"/>
            </a:br>
            <a:r>
              <a:rPr lang="ko-KR" altLang="en-US" sz="1400"/>
              <a:t>내용이 있습니까</a:t>
            </a:r>
            <a:r>
              <a:rPr lang="en-US" altLang="ko-KR" sz="1400"/>
              <a:t>?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4038551" y="3395071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포스트 신고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95151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신고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3159" y="4822637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721375" y="4573884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6865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178157" y="4573884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47283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포스트 신고 모달창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지역에 있는 지점들을 보여준다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마이페이지에서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등록한 선호영화관을 보여준다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극장이벤트만 보여준다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극장이벤트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공지사항만 보여준다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공지사항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메인화면이다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230707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메인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메인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44764"/>
          <a:stretch/>
        </p:blipFill>
        <p:spPr>
          <a:xfrm>
            <a:off x="1181924" y="914400"/>
            <a:ext cx="6764859" cy="712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8277" y="1086744"/>
            <a:ext cx="1192151" cy="400110"/>
          </a:xfrm>
          <a:prstGeom prst="rect">
            <a:avLst/>
          </a:prstGeom>
          <a:solidFill>
            <a:srgbClr val="17181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 smtClean="0">
                <a:solidFill>
                  <a:schemeClr val="bg1"/>
                </a:solidFill>
              </a:rPr>
              <a:t>극장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1000" dirty="0" smtClean="0">
                <a:solidFill>
                  <a:schemeClr val="bg1"/>
                </a:solidFill>
              </a:rPr>
              <a:t>Theater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14945"/>
          <a:stretch/>
        </p:blipFill>
        <p:spPr>
          <a:xfrm>
            <a:off x="1688066" y="3537812"/>
            <a:ext cx="5747612" cy="31392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4095"/>
          <a:stretch/>
        </p:blipFill>
        <p:spPr>
          <a:xfrm>
            <a:off x="1614718" y="1699274"/>
            <a:ext cx="5894308" cy="196236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76425" y="3309969"/>
            <a:ext cx="200025" cy="155742"/>
          </a:xfrm>
          <a:prstGeom prst="rect">
            <a:avLst/>
          </a:prstGeom>
          <a:solidFill>
            <a:srgbClr val="EC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505575" y="3300444"/>
            <a:ext cx="838200" cy="237368"/>
          </a:xfrm>
          <a:prstGeom prst="rect">
            <a:avLst/>
          </a:prstGeom>
          <a:solidFill>
            <a:srgbClr val="EC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427657" y="2052331"/>
            <a:ext cx="240772" cy="215444"/>
            <a:chOff x="292829" y="1695755"/>
            <a:chExt cx="240772" cy="215444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15280" y="2373593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410555" y="3280555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414250" y="3659732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804289" y="3616218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36487" y="5498553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799671" y="545475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0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극장을 선호극장으로 등록할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극장정보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상영시간표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관람료 선택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지점의 정보를 알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지점의 위치를 확인하는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지점의 이벤트를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지점의 공지사항을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지점의 정보를 볼 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230707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정보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0547"/>
          <a:stretch/>
        </p:blipFill>
        <p:spPr>
          <a:xfrm>
            <a:off x="1393608" y="1562974"/>
            <a:ext cx="6341482" cy="11489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86" y="1058185"/>
            <a:ext cx="5923726" cy="6689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09" y="3334754"/>
            <a:ext cx="6157363" cy="3380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809" y="2691402"/>
            <a:ext cx="2200511" cy="65891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52836" y="1727177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21014" y="1252339"/>
            <a:ext cx="240772" cy="215444"/>
            <a:chOff x="292829" y="1695755"/>
            <a:chExt cx="240772" cy="215444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52836" y="2231966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83228" y="3119310"/>
            <a:ext cx="240772" cy="215444"/>
            <a:chOff x="292829" y="1695755"/>
            <a:chExt cx="240772" cy="215444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268604" y="363440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255864" y="5334056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73114" y="6334181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9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 선택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날짜에 상영하는 영화들을 보여준다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지점의 상영시간표를 보여주는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230707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</a:t>
                      </a:r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</a:t>
                      </a:r>
                      <a:r>
                        <a:rPr lang="ko-KR" altLang="en-US" sz="11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상영시간표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27" y="1491581"/>
            <a:ext cx="5923726" cy="6689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30347"/>
          <a:stretch/>
        </p:blipFill>
        <p:spPr>
          <a:xfrm>
            <a:off x="1393612" y="2160573"/>
            <a:ext cx="6341482" cy="393542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152840" y="2914014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32280" y="3912842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93611" y="3402466"/>
            <a:ext cx="4083263" cy="237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999180" y="4020564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2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관람료를 볼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관람료를 볼 수 있는 화면이다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230707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관람료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관람료 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27" y="1491581"/>
            <a:ext cx="5923726" cy="6689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12" y="2160573"/>
            <a:ext cx="6341482" cy="22157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612" y="4376347"/>
            <a:ext cx="6553171" cy="203920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152840" y="2160573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2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60152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선택 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선택 탭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탭을 눌렀을 때 나오는 최초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3007187139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상세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03" y="1484730"/>
            <a:ext cx="6107145" cy="383157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847410" y="1484730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87610" y="1508578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735950" y="1508578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5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진행중인 이벤트 프리뷰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전체보기 버튼으로 이벤트 페이지로 이동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멤버십혜택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바로가기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프리뷰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유선 고객센터 안내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FAQ,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1:1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바로가기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최하단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FOOTER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해당 웹사이트에 접속하게 되면 최초로 접근하게 되는 페이지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하단부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341" y="1271849"/>
            <a:ext cx="6694503" cy="44853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75615" y="4630189"/>
            <a:ext cx="623454" cy="2576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283228" y="3014003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464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78610" y="1272318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158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3992" y="4170164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619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61569" y="5019226"/>
            <a:ext cx="240772" cy="215444"/>
            <a:chOff x="292829" y="1695755"/>
            <a:chExt cx="240772" cy="215444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92829" y="1695755"/>
              <a:ext cx="2490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6771" y="3050008"/>
            <a:ext cx="6131080" cy="9669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793314" y="3954962"/>
            <a:ext cx="240772" cy="229696"/>
            <a:chOff x="283304" y="1719603"/>
            <a:chExt cx="240772" cy="229696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플랫폼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 하단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6426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유형 선택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좌석 선택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좌석 선택 상황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관람인원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및 유형 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좌석 선택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2355650483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상세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70" y="1484730"/>
            <a:ext cx="7216411" cy="360098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02393" y="1762504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063440" y="2925053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28060" y="2132820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39688" y="3315597"/>
            <a:ext cx="240772" cy="215444"/>
            <a:chOff x="292829" y="1695755"/>
            <a:chExt cx="240772" cy="215444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36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75102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상영영화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쿠폰 적용 유무 선택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할인 포인트 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방법 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상세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쿠폰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포인트 적용 선택과 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결제방법 선택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64126229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상세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40" y="1700760"/>
            <a:ext cx="6703413" cy="333869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222954" y="1941224"/>
            <a:ext cx="240772" cy="21544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927560" y="1921225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886440" y="2420860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911695" y="3337712"/>
            <a:ext cx="240772" cy="215444"/>
            <a:chOff x="292829" y="1695755"/>
            <a:chExt cx="240772" cy="215444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168010" y="1941224"/>
            <a:ext cx="240772" cy="215444"/>
            <a:chOff x="292829" y="1695755"/>
            <a:chExt cx="240772" cy="215444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31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00062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티켓 번호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상세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상세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영수증출력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예매내역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 이동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예매완료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2977590821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상세</a:t>
                      </a:r>
                      <a:r>
                        <a:rPr lang="ko-KR" altLang="en-US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64" y="1556740"/>
            <a:ext cx="6211993" cy="336114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535400" y="2143413"/>
            <a:ext cx="240772" cy="21544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92829" y="1695755"/>
              <a:ext cx="242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610" y="2005119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78909" y="3418986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39223" y="3418986"/>
            <a:ext cx="240772" cy="215444"/>
            <a:chOff x="292829" y="1695755"/>
            <a:chExt cx="240772" cy="215444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1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870408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종류 구분 리스트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상품 사진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상품 간단 설명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스토어에서 판매하고 있는 상품들을 볼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1976" y="1201285"/>
            <a:ext cx="6219183" cy="40150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80734" y="2914014"/>
            <a:ext cx="240772" cy="21544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92829" y="1695755"/>
              <a:ext cx="246865" cy="20576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808420" y="2624976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783540" y="3356990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919420" y="2636890"/>
            <a:ext cx="792110" cy="191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15306" y="2648824"/>
            <a:ext cx="578313" cy="167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전체보기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50497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정보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구매 개수 선택창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선물하기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구매하기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상품에 대한 상세 정보와 구매 또는 선물하기로 이동할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000" y="1083901"/>
            <a:ext cx="6103172" cy="4289341"/>
          </a:xfrm>
          <a:prstGeom prst="rect">
            <a:avLst/>
          </a:prstGeom>
        </p:spPr>
      </p:pic>
      <p:graphicFrame>
        <p:nvGraphicFramePr>
          <p:cNvPr id="34" name="표 33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5087860" y="2348850"/>
            <a:ext cx="240772" cy="215444"/>
            <a:chOff x="292829" y="1695755"/>
            <a:chExt cx="240772" cy="215444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438092" y="5057149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093953" y="4077090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09663" y="5063521"/>
            <a:ext cx="240772" cy="215444"/>
            <a:chOff x="292829" y="1695755"/>
            <a:chExt cx="240772" cy="215444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동의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537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9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285688" y="4494285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44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581539" y="5146148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35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89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298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15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47" name="표 46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상품을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선물받을 사람의 정보와 메시지를 입력할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결제수단을 선택할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선물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69230"/>
          <a:stretch>
            <a:fillRect/>
          </a:stretch>
        </p:blipFill>
        <p:spPr>
          <a:xfrm>
            <a:off x="2745766" y="2540365"/>
            <a:ext cx="4691457" cy="12025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5324" y="3072018"/>
            <a:ext cx="1626602" cy="183627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7350" y="3761891"/>
            <a:ext cx="4699873" cy="9746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31830" b="34600"/>
          <a:stretch>
            <a:fillRect/>
          </a:stretch>
        </p:blipFill>
        <p:spPr>
          <a:xfrm>
            <a:off x="2749805" y="4702189"/>
            <a:ext cx="4691457" cy="131184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t="89990" b="-280"/>
          <a:stretch>
            <a:fillRect/>
          </a:stretch>
        </p:blipFill>
        <p:spPr>
          <a:xfrm>
            <a:off x="2705964" y="5976308"/>
            <a:ext cx="4691457" cy="40233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2537698" y="3347006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9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509804" y="3785918"/>
            <a:ext cx="235962" cy="215444"/>
            <a:chOff x="292829" y="1695755"/>
            <a:chExt cx="23596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863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8093" y="5422083"/>
            <a:ext cx="235962" cy="215444"/>
            <a:chOff x="292829" y="1695755"/>
            <a:chExt cx="23596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19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89713" y="5865032"/>
            <a:ext cx="235962" cy="215444"/>
            <a:chOff x="292829" y="1695755"/>
            <a:chExt cx="23596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298239" y="5876688"/>
            <a:ext cx="235962" cy="215444"/>
            <a:chOff x="292829" y="1695755"/>
            <a:chExt cx="23596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15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174390" y="5624796"/>
            <a:ext cx="1626602" cy="184666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52732" y="5429345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14903" y="5492561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48" name="표 47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선물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 페이지 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13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82673" y="2119604"/>
            <a:ext cx="3238952" cy="4163006"/>
          </a:xfrm>
          <a:prstGeom prst="rect">
            <a:avLst/>
          </a:prstGeom>
        </p:spPr>
      </p:pic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카카오 결제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167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5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0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카드결제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45766" y="2540365"/>
            <a:ext cx="4691457" cy="3907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983" y="4707645"/>
            <a:ext cx="1626602" cy="186300"/>
          </a:xfrm>
          <a:prstGeom prst="rect">
            <a:avLst/>
          </a:prstGeom>
          <a:solidFill>
            <a:srgbClr val="3333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5324" y="3347006"/>
            <a:ext cx="1626602" cy="1848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22049" y="4507778"/>
            <a:ext cx="638370" cy="1714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00"/>
              <a:t>카카오페이</a:t>
            </a:r>
          </a:p>
        </p:txBody>
      </p:sp>
      <p:sp>
        <p:nvSpPr>
          <p:cNvPr id="9" name="타원 8"/>
          <p:cNvSpPr/>
          <p:nvPr/>
        </p:nvSpPr>
        <p:spPr>
          <a:xfrm>
            <a:off x="5691187" y="4567868"/>
            <a:ext cx="52387" cy="51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05324" y="3079638"/>
            <a:ext cx="1626602" cy="185532"/>
          </a:xfrm>
          <a:prstGeom prst="rect">
            <a:avLst/>
          </a:prstGeom>
          <a:solidFill>
            <a:srgbClr val="F2F4F5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13830" y="1972473"/>
            <a:ext cx="6763293" cy="44757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22374" y="2372583"/>
            <a:ext cx="4938239" cy="3613893"/>
          </a:xfrm>
          <a:prstGeom prst="rect">
            <a:avLst/>
          </a:prstGeom>
        </p:spPr>
      </p:pic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카드 결제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결제 정보를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구매내역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결제 완료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527958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스토어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Store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8885" y="2699066"/>
            <a:ext cx="6024815" cy="36125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70960" y="5824932"/>
            <a:ext cx="2695974" cy="18343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4300" t="85170" r="51180" b="5250"/>
          <a:stretch>
            <a:fillRect/>
          </a:stretch>
        </p:blipFill>
        <p:spPr>
          <a:xfrm>
            <a:off x="4563895" y="5824932"/>
            <a:ext cx="874794" cy="3458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748113" y="3232004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832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02563" y="5897299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65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결제완료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로그인 페이지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작성 창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기억하기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 이동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간편로그인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네이버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카카오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조회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로그인 페이지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찾기와 회원가입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간편로그인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0956" y="1161241"/>
            <a:ext cx="4118285" cy="4499727"/>
          </a:xfrm>
          <a:prstGeom prst="rect">
            <a:avLst/>
          </a:prstGeom>
          <a:ln>
            <a:noFill/>
          </a:ln>
        </p:spPr>
      </p:pic>
      <p:grpSp>
        <p:nvGrpSpPr>
          <p:cNvPr id="5" name="그룹 4"/>
          <p:cNvGrpSpPr/>
          <p:nvPr/>
        </p:nvGrpSpPr>
        <p:grpSpPr>
          <a:xfrm>
            <a:off x="2964389" y="1560777"/>
            <a:ext cx="240772" cy="229696"/>
            <a:chOff x="283304" y="1719603"/>
            <a:chExt cx="240772" cy="229696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964389" y="2128081"/>
            <a:ext cx="240772" cy="229696"/>
            <a:chOff x="283304" y="1719603"/>
            <a:chExt cx="240772" cy="22969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64389" y="2914014"/>
            <a:ext cx="240772" cy="229696"/>
            <a:chOff x="283304" y="1719603"/>
            <a:chExt cx="240772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05798" y="3715764"/>
            <a:ext cx="240772" cy="229696"/>
            <a:chOff x="283304" y="1719603"/>
            <a:chExt cx="240772" cy="229696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83304" y="1733855"/>
              <a:ext cx="24794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10098" y="3768684"/>
            <a:ext cx="240772" cy="229696"/>
            <a:chOff x="283304" y="1719603"/>
            <a:chExt cx="240772" cy="229696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83304" y="1733855"/>
              <a:ext cx="2486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078814" y="4075377"/>
            <a:ext cx="240772" cy="229696"/>
            <a:chOff x="283304" y="1719603"/>
            <a:chExt cx="240772" cy="229696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 rot="10800000" flipV="1">
            <a:off x="3438946" y="2992454"/>
            <a:ext cx="849045" cy="15125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tx1"/>
                </a:solidFill>
              </a:rPr>
              <a:t>아이디 기억하기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087874" y="3799648"/>
            <a:ext cx="1224153" cy="1677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000" b="1">
                <a:ln w="9525"/>
                <a:solidFill>
                  <a:srgbClr val="B1B5BA"/>
                </a:solidFill>
              </a:rPr>
              <a:t>비회원 예매 조회</a:t>
            </a:r>
          </a:p>
        </p:txBody>
      </p:sp>
      <p:grpSp>
        <p:nvGrpSpPr>
          <p:cNvPr id="32" name="그룹 16"/>
          <p:cNvGrpSpPr/>
          <p:nvPr/>
        </p:nvGrpSpPr>
        <p:grpSpPr>
          <a:xfrm>
            <a:off x="6187718" y="3768684"/>
            <a:ext cx="247372" cy="220386"/>
            <a:chOff x="283303" y="1719603"/>
            <a:chExt cx="247372" cy="220386"/>
          </a:xfrm>
        </p:grpSpPr>
        <p:sp>
          <p:nvSpPr>
            <p:cNvPr id="33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83303" y="1733855"/>
              <a:ext cx="247372" cy="2061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35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이벤트들이 유형별로 구분되어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더보기 버튼을 누르면 해당하는 유형의 이벤트들만 확인할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이벤트를 볼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7640"/>
          <a:stretch>
            <a:fillRect/>
          </a:stretch>
        </p:blipFill>
        <p:spPr>
          <a:xfrm>
            <a:off x="1701099" y="3125307"/>
            <a:ext cx="6611732" cy="3313593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4"/>
          <a:srcRect l="620"/>
          <a:stretch>
            <a:fillRect/>
          </a:stretch>
        </p:blipFill>
        <p:spPr>
          <a:xfrm>
            <a:off x="1684010" y="2712053"/>
            <a:ext cx="6628821" cy="4954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68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   영화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2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0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1701099" y="2540365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455006" y="3232175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612597" y="3444366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70" name="표 6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전체 카테고리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해당하는 유형의 이벤트를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검색할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유형별로 이벤트를 확인할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/>
          <a:srcRect l="2010" t="22570"/>
          <a:stretch>
            <a:fillRect/>
          </a:stretch>
        </p:blipFill>
        <p:spPr>
          <a:xfrm>
            <a:off x="1842573" y="2751405"/>
            <a:ext cx="6241251" cy="4959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68035" y="2843116"/>
            <a:ext cx="63113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   영화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2832" y="2854403"/>
            <a:ext cx="50974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0109" y="2832382"/>
            <a:ext cx="1069795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4"/>
          <a:srcRect b="39380"/>
          <a:stretch>
            <a:fillRect/>
          </a:stretch>
        </p:blipFill>
        <p:spPr>
          <a:xfrm>
            <a:off x="1842573" y="3247333"/>
            <a:ext cx="6241251" cy="27724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직사각형 28"/>
          <p:cNvSpPr/>
          <p:nvPr/>
        </p:nvSpPr>
        <p:spPr>
          <a:xfrm>
            <a:off x="4729622" y="6183539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988831" y="6183539"/>
            <a:ext cx="240177" cy="2153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1" name="TextBox 30"/>
          <p:cNvSpPr txBox="1"/>
          <p:nvPr/>
        </p:nvSpPr>
        <p:spPr>
          <a:xfrm>
            <a:off x="4747960" y="6183539"/>
            <a:ext cx="248855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2" name="TextBox 31"/>
          <p:cNvSpPr txBox="1"/>
          <p:nvPr/>
        </p:nvSpPr>
        <p:spPr>
          <a:xfrm>
            <a:off x="4499174" y="6183539"/>
            <a:ext cx="240466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3" name="TextBox 32"/>
          <p:cNvSpPr txBox="1"/>
          <p:nvPr/>
        </p:nvSpPr>
        <p:spPr>
          <a:xfrm>
            <a:off x="5221274" y="6183539"/>
            <a:ext cx="242266" cy="215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34" name="그룹 33"/>
          <p:cNvGrpSpPr/>
          <p:nvPr/>
        </p:nvGrpSpPr>
        <p:grpSpPr>
          <a:xfrm>
            <a:off x="6370880" y="3350650"/>
            <a:ext cx="235962" cy="215444"/>
            <a:chOff x="292829" y="1695755"/>
            <a:chExt cx="23596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754891" y="3554077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285688" y="6198927"/>
            <a:ext cx="235962" cy="215444"/>
            <a:chOff x="292829" y="1695755"/>
            <a:chExt cx="23596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359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45" name="표 44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해당 카테고리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목록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내용을 볼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있는 화면이다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619722" y="1222820"/>
            <a:ext cx="6764859" cy="412088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722" y="1249958"/>
            <a:ext cx="6764859" cy="1290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19765" y="1895161"/>
            <a:ext cx="764771" cy="44888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074" y="1956925"/>
            <a:ext cx="1192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이벤트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bg1"/>
                </a:solidFill>
              </a:rPr>
              <a:t>Event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1750"/>
          <a:stretch>
            <a:fillRect/>
          </a:stretch>
        </p:blipFill>
        <p:spPr>
          <a:xfrm>
            <a:off x="1598624" y="2567503"/>
            <a:ext cx="6807050" cy="36173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74760" y="6278721"/>
            <a:ext cx="471676" cy="234473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/>
                </a:solidFill>
              </a:rPr>
              <a:t>목록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651464" y="2661558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85095" y="6278721"/>
            <a:ext cx="235962" cy="215444"/>
            <a:chOff x="292829" y="1695755"/>
            <a:chExt cx="23596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96"/>
            <p:cNvSpPr txBox="1"/>
            <p:nvPr/>
          </p:nvSpPr>
          <p:spPr>
            <a:xfrm>
              <a:off x="292829" y="1695755"/>
              <a:ext cx="235962" cy="2058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93766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이벤트명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검색기능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진행중 이벤트 리스트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당첨자발표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확인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페이지네이션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당첨자발표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당첨자가 있는 이벤트 목록을 조회할 수 있다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123683248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당첨자발표 메인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50" y="1940638"/>
            <a:ext cx="6013568" cy="45088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08170" y="2372698"/>
            <a:ext cx="828848" cy="288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188070" y="2876768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74748" y="3215557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307670" y="6189228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610234" y="3431001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6632" y="1488422"/>
            <a:ext cx="6040792" cy="8629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79720" y="1628750"/>
            <a:ext cx="1224170" cy="504070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당첨자 발표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15812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제목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응모기간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간단 내용 및 당첨자 상세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메인으로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돌아가는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 상세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>
              <p:ext uri="{D42A27DB-BD31-4B8C-83A1-F6EECF244321}">
                <p14:modId xmlns:p14="http://schemas.microsoft.com/office/powerpoint/2010/main" val="3112366876"/>
              </p:ext>
            </p:extLst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당첨자 발표 상세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6632" y="1488422"/>
            <a:ext cx="6040792" cy="8629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79720" y="1628750"/>
            <a:ext cx="1224170" cy="504070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당첨자 발표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32" y="2351408"/>
            <a:ext cx="6040792" cy="357912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03614" y="2378002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351573" y="2919038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079720" y="5517290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4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85077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 종류 간단 설명 영역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설명으로 이동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안내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9015" y="1219081"/>
            <a:ext cx="4472786" cy="6629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9015" y="1881992"/>
            <a:ext cx="4472786" cy="3371169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상세설명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075990" y="2914014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55800"/>
              </p:ext>
            </p:extLst>
          </p:nvPr>
        </p:nvGraphicFramePr>
        <p:xfrm>
          <a:off x="8472264" y="3096"/>
          <a:ext cx="2111351" cy="600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 종류 상세 설명 영역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위의 간단 설명을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해당하는 상세 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안내 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1870" y="867802"/>
            <a:ext cx="5339505" cy="10373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1870" y="1888113"/>
            <a:ext cx="5339505" cy="24566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1870" y="4344764"/>
            <a:ext cx="5339505" cy="1769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10149" y="1642636"/>
            <a:ext cx="1424001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"/>
              <a:t>최소 </a:t>
            </a:r>
            <a:r>
              <a:rPr lang="en-US" altLang="ko-KR" sz="600"/>
              <a:t>1000</a:t>
            </a:r>
            <a:r>
              <a:rPr lang="ko-KR" altLang="en-US" sz="600"/>
              <a:t>포인트부터 사용 가능</a:t>
            </a:r>
          </a:p>
          <a:p>
            <a:pPr lvl="0">
              <a:defRPr/>
            </a:pPr>
            <a:endParaRPr lang="ko-KR" altLang="en-US" sz="1000"/>
          </a:p>
        </p:txBody>
      </p: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혜택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 상세설명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611098" y="897835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80743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네브바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멤버십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간단 보기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간단 보기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간단 보기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고객센터에서 할 수 있는 기능들을 짧게 축약해서 보여준다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b="60990"/>
          <a:stretch>
            <a:fillRect/>
          </a:stretch>
        </p:blipFill>
        <p:spPr>
          <a:xfrm>
            <a:off x="945492" y="2104424"/>
            <a:ext cx="1494240" cy="175662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t="50000"/>
          <a:stretch>
            <a:fillRect/>
          </a:stretch>
        </p:blipFill>
        <p:spPr>
          <a:xfrm>
            <a:off x="945492" y="3841207"/>
            <a:ext cx="1494240" cy="225141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061601" y="5293805"/>
            <a:ext cx="1262021" cy="36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800">
                <a:solidFill>
                  <a:schemeClr val="dk1"/>
                </a:solidFill>
              </a:rPr>
              <a:t>DWAcademy </a:t>
            </a:r>
            <a:r>
              <a:rPr lang="ko-KR" altLang="en-US" sz="800">
                <a:solidFill>
                  <a:schemeClr val="dk1"/>
                </a:solidFill>
              </a:rPr>
              <a:t>고객센터</a:t>
            </a:r>
          </a:p>
          <a:p>
            <a:pPr>
              <a:defRPr/>
            </a:pPr>
            <a:r>
              <a:rPr lang="en-US" altLang="ko-KR" sz="800">
                <a:solidFill>
                  <a:schemeClr val="dk1"/>
                </a:solidFill>
              </a:rPr>
              <a:t>070-0000-0000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고객센터 홈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rcRect r="5430" b="50000"/>
          <a:stretch>
            <a:fillRect/>
          </a:stretch>
        </p:blipFill>
        <p:spPr>
          <a:xfrm>
            <a:off x="2439732" y="2442671"/>
            <a:ext cx="4323051" cy="108013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39722" y="3736642"/>
            <a:ext cx="4123070" cy="123027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93101" y="4974916"/>
            <a:ext cx="4016312" cy="111770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376395" y="2858914"/>
            <a:ext cx="1324910" cy="560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solidFill>
                  <a:schemeClr val="dk1"/>
                </a:solidFill>
              </a:rPr>
              <a:t>이용약관</a:t>
            </a:r>
          </a:p>
          <a:p>
            <a:pPr>
              <a:defRPr/>
            </a:pPr>
            <a:r>
              <a:rPr lang="en-US" altLang="ko-KR" sz="700" dirty="0" err="1">
                <a:solidFill>
                  <a:schemeClr val="dk1"/>
                </a:solidFill>
              </a:rPr>
              <a:t>DWCinema</a:t>
            </a:r>
            <a:r>
              <a:rPr lang="ko-KR" altLang="en-US" sz="700" dirty="0">
                <a:solidFill>
                  <a:schemeClr val="dk1"/>
                </a:solidFill>
              </a:rPr>
              <a:t>의 자세한 이용약관을 확인할 수 있습니다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25116" y="2193011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578599" y="2257249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580716" y="3584207"/>
            <a:ext cx="240772" cy="215444"/>
            <a:chOff x="292829" y="1695755"/>
            <a:chExt cx="240772" cy="215444"/>
          </a:xfrm>
        </p:grpSpPr>
        <p:sp>
          <p:nvSpPr>
            <p:cNvPr id="20" name="타원 1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674618" y="3576658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396031" y="4975794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435273" y="2883878"/>
            <a:ext cx="1324910" cy="560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 smtClean="0">
                <a:solidFill>
                  <a:schemeClr val="dk1"/>
                </a:solidFill>
              </a:rPr>
              <a:t>멤버십</a:t>
            </a:r>
            <a:endParaRPr lang="ko-KR" altLang="en-US" sz="900" dirty="0">
              <a:solidFill>
                <a:schemeClr val="dk1"/>
              </a:solidFill>
            </a:endParaRPr>
          </a:p>
          <a:p>
            <a:pPr>
              <a:defRPr/>
            </a:pPr>
            <a:r>
              <a:rPr lang="en-US" altLang="ko-KR" sz="700" dirty="0" err="1">
                <a:solidFill>
                  <a:schemeClr val="dk1"/>
                </a:solidFill>
              </a:rPr>
              <a:t>DWCinema</a:t>
            </a:r>
            <a:r>
              <a:rPr lang="ko-KR" altLang="en-US" sz="700" dirty="0">
                <a:solidFill>
                  <a:schemeClr val="dk1"/>
                </a:solidFill>
              </a:rPr>
              <a:t>의 자세한 </a:t>
            </a:r>
            <a:r>
              <a:rPr lang="ko-KR" altLang="en-US" sz="700" dirty="0" smtClean="0">
                <a:solidFill>
                  <a:schemeClr val="dk1"/>
                </a:solidFill>
              </a:rPr>
              <a:t>멤버십 약관을 확인할 수 있습니다</a:t>
            </a:r>
            <a:endParaRPr lang="ko-KR" altLang="en-US" sz="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430488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필터 영역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해당하는 공지사항 리스트 조회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페이지네이션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8770"/>
          <a:stretch>
            <a:fillRect/>
          </a:stretch>
        </p:blipFill>
        <p:spPr>
          <a:xfrm>
            <a:off x="2294313" y="1264230"/>
            <a:ext cx="4595519" cy="6643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4313" y="1928553"/>
            <a:ext cx="4595519" cy="31835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2965" y="5112100"/>
            <a:ext cx="3218214" cy="417176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173927" y="2592876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223740" y="2047112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862579" y="5212966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54053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간단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정보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내용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또는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다음글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6367" y="1874344"/>
            <a:ext cx="4595519" cy="3377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68770"/>
          <a:stretch>
            <a:fillRect/>
          </a:stretch>
        </p:blipFill>
        <p:spPr>
          <a:xfrm>
            <a:off x="2196367" y="1210021"/>
            <a:ext cx="4595519" cy="664323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958459" y="1905035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17339" y="2420860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961323" y="4293120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선택 탭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찾기를 위해 적어야 할 개인정보 폼 양식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올바르게 작성이 된 상태로 찾기 버튼을 누르면 해당 아이디를 알려준다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 페이지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작성했던 개인정보를 입력하면 즉시 모달창으로 아이디 확인 가능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70202" y="867802"/>
            <a:ext cx="4417616" cy="3605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9194" y="4698874"/>
            <a:ext cx="2519632" cy="112605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440639" y="978523"/>
            <a:ext cx="240772" cy="229696"/>
            <a:chOff x="283304" y="1719603"/>
            <a:chExt cx="240772" cy="229696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500905" y="2326009"/>
            <a:ext cx="240772" cy="229696"/>
            <a:chOff x="283304" y="1719603"/>
            <a:chExt cx="240772" cy="229696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83304" y="1733855"/>
              <a:ext cx="2480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00905" y="1511590"/>
            <a:ext cx="240772" cy="229696"/>
            <a:chOff x="283304" y="1719603"/>
            <a:chExt cx="240772" cy="229696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83304" y="1733855"/>
              <a:ext cx="248010" cy="20580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561025" y="3970602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516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063028" y="4698874"/>
            <a:ext cx="240772" cy="229696"/>
            <a:chOff x="283304" y="1719603"/>
            <a:chExt cx="240772" cy="229696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78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440639" y="5238750"/>
            <a:ext cx="988486" cy="1619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43375" y="5095875"/>
            <a:ext cx="604201" cy="142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jjgod66</a:t>
            </a:r>
            <a:endParaRPr lang="ko-KR" altLang="en-US" sz="800">
              <a:solidFill>
                <a:schemeClr val="tx1"/>
              </a:solidFill>
            </a:endParaRPr>
          </a:p>
        </p:txBody>
      </p: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찾기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1515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이용자가 원하는 분류를 쉽게 찾아 볼 수 있는 필터 버튼이 있다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제목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내용이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롤업되어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나온다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내용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분류에 따라 따로 볼 수 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6854" y="933750"/>
            <a:ext cx="3654317" cy="6968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85934" y="1696584"/>
            <a:ext cx="3676155" cy="38225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24385" y="5223435"/>
            <a:ext cx="53571" cy="197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316861" y="1713439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16861" y="2348850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30466" y="2724049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256110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인지사항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안내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회원이라면 나의 </a:t>
                      </a: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문의내역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바로가기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 사용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전 개인정보 수집에 대한 동의 수락 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6967" y="1140419"/>
            <a:ext cx="5343344" cy="1018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6967" y="2159406"/>
            <a:ext cx="5343344" cy="3725742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28465" y="2622951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91720" y="3583389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96000" y="2622951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99456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폼 양식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첨부 가능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최대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5781" y="867802"/>
            <a:ext cx="5667043" cy="5515306"/>
          </a:xfrm>
          <a:prstGeom prst="rect">
            <a:avLst/>
          </a:prstGeom>
        </p:spPr>
      </p:pic>
      <p:graphicFrame>
        <p:nvGraphicFramePr>
          <p:cNvPr id="31" name="표 3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489505" y="1340710"/>
            <a:ext cx="240772" cy="215444"/>
            <a:chOff x="292829" y="1695755"/>
            <a:chExt cx="240772" cy="215444"/>
          </a:xfrm>
        </p:grpSpPr>
        <p:sp>
          <p:nvSpPr>
            <p:cNvPr id="7" name="타원 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66665" y="5157240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endParaRPr lang="en-US" altLang="ko-KR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74761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작성완료시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보여지는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 페이지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5781" y="867802"/>
            <a:ext cx="5667043" cy="5515306"/>
          </a:xfrm>
          <a:prstGeom prst="rect">
            <a:avLst/>
          </a:prstGeom>
        </p:spPr>
      </p:pic>
      <p:pic>
        <p:nvPicPr>
          <p:cNvPr id="31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54397" y="2591079"/>
            <a:ext cx="3749811" cy="1675841"/>
          </a:xfrm>
          <a:prstGeom prst="rect">
            <a:avLst/>
          </a:prstGeom>
        </p:spPr>
      </p:pic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작성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문의 작성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작성완료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83540" y="3068950"/>
            <a:ext cx="3528490" cy="57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1:1</a:t>
            </a:r>
            <a:r>
              <a:rPr lang="ko-KR" altLang="en-US" sz="1050" dirty="0" smtClean="0">
                <a:solidFill>
                  <a:schemeClr val="tx1"/>
                </a:solidFill>
              </a:rPr>
              <a:t>문의가 등록되었습니다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고객센터 또는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sz="1050" dirty="0" smtClean="0">
                <a:solidFill>
                  <a:schemeClr val="tx1"/>
                </a:solidFill>
              </a:rPr>
              <a:t> 내 </a:t>
            </a:r>
            <a:r>
              <a:rPr lang="en-US" altLang="ko-KR" sz="1050" dirty="0" smtClean="0">
                <a:solidFill>
                  <a:schemeClr val="tx1"/>
                </a:solidFill>
              </a:rPr>
              <a:t>1:1</a:t>
            </a:r>
            <a:r>
              <a:rPr lang="ko-KR" altLang="en-US" sz="1050" dirty="0" smtClean="0">
                <a:solidFill>
                  <a:schemeClr val="tx1"/>
                </a:solidFill>
              </a:rPr>
              <a:t>문의 내역으로 진행상황을 조회할 수 있습니다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13625" y="2591079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27316"/>
              </p:ext>
            </p:extLst>
          </p:nvPr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항목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항목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상세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이용약관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486233"/>
            <a:ext cx="3269807" cy="22308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808680"/>
            <a:ext cx="3251001" cy="221264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911915" y="940549"/>
            <a:ext cx="1152144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이용약관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612312" y="1996941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612312" y="3897905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513181"/>
              </p:ext>
            </p:extLst>
          </p:nvPr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위치기반서비스 이용약관 항목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항목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위치기반서비스 이용약관 상세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위치기반서비스 이용약관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667854"/>
            <a:ext cx="3242915" cy="207812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745982"/>
            <a:ext cx="3310767" cy="220333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647694" y="940549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위치기반서비스 이용약관</a:t>
            </a:r>
          </a:p>
        </p:txBody>
      </p:sp>
      <p:graphicFrame>
        <p:nvGraphicFramePr>
          <p:cNvPr id="37" name="표 36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 서비스 이용약관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위치기반 서비스 이용약관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625173" y="2091448"/>
            <a:ext cx="240772" cy="215444"/>
            <a:chOff x="292829" y="1695755"/>
            <a:chExt cx="240772" cy="215444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620312" y="3819882"/>
            <a:ext cx="240772" cy="215444"/>
            <a:chOff x="292829" y="1695755"/>
            <a:chExt cx="240772" cy="215444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488970"/>
              </p:ext>
            </p:extLst>
          </p:nvPr>
        </p:nvGraphicFramePr>
        <p:xfrm>
          <a:off x="8472264" y="3096"/>
          <a:ext cx="2111351" cy="588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항목</a:t>
                      </a:r>
                      <a:endParaRPr lang="en-US" altLang="ko-KR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항목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상세설명으로 </a:t>
                      </a:r>
                      <a:r>
                        <a:rPr lang="ko-KR" altLang="en-US" sz="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포커스된다</a:t>
                      </a:r>
                      <a:endParaRPr lang="ko-KR" altLang="en-US" sz="8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상세</a:t>
                      </a:r>
                      <a:endParaRPr lang="en-US" altLang="ko-KR" sz="8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개인정보처리방침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3084" y="867802"/>
            <a:ext cx="3242916" cy="61843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3084" y="1486233"/>
            <a:ext cx="3251237" cy="223080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084" y="3717036"/>
            <a:ext cx="3242916" cy="219730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647694" y="940549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개인정보처리방침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19920" y="1556740"/>
            <a:ext cx="576080" cy="216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610810" y="2452434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601089" y="3789050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63925"/>
              </p:ext>
            </p:extLst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상세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설명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71081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9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스크린 수 배정에 관한 기준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2204847"/>
            <a:ext cx="4323051" cy="320788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스크린 수 배정에 관한 기준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319346" y="2644050"/>
            <a:ext cx="240772" cy="215444"/>
            <a:chOff x="292829" y="1695755"/>
            <a:chExt cx="240772" cy="215444"/>
          </a:xfrm>
        </p:grpSpPr>
        <p:sp>
          <p:nvSpPr>
            <p:cNvPr id="8" name="타원 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왼쪽 메인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네브바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회원의 멤버십 현황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간단정리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무비스토리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요약 정리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선호관람정보 요약 정리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예매내역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구매내역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마이페이지에서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있는 기능을 전체적으로 요약해서 보여준다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b="76802"/>
          <a:stretch/>
        </p:blipFill>
        <p:spPr>
          <a:xfrm>
            <a:off x="1288474" y="2104424"/>
            <a:ext cx="1151256" cy="9214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2" y="2104423"/>
            <a:ext cx="4323051" cy="11317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3236166"/>
            <a:ext cx="4323051" cy="939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b="26464"/>
          <a:stretch/>
        </p:blipFill>
        <p:spPr>
          <a:xfrm>
            <a:off x="2439730" y="4175312"/>
            <a:ext cx="4323052" cy="22484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t="18221" r="-1" b="76338"/>
          <a:stretch/>
        </p:blipFill>
        <p:spPr>
          <a:xfrm>
            <a:off x="1281176" y="3020035"/>
            <a:ext cx="1158554" cy="21613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54973" y="2836261"/>
            <a:ext cx="761660" cy="181260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err="1">
                <a:solidFill>
                  <a:srgbClr val="918D8A"/>
                </a:solidFill>
              </a:rPr>
              <a:t>기프트카드</a:t>
            </a:r>
            <a:endParaRPr lang="ko-KR" altLang="en-US" sz="700" b="1" dirty="0">
              <a:solidFill>
                <a:srgbClr val="918D8A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1862" y="3037470"/>
            <a:ext cx="761660" cy="181260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rgbClr val="918D8A"/>
                </a:solidFill>
              </a:rPr>
              <a:t>할인 쿠폰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t="18221" r="-1" b="76338"/>
          <a:stretch/>
        </p:blipFill>
        <p:spPr>
          <a:xfrm>
            <a:off x="1281176" y="3230367"/>
            <a:ext cx="1158554" cy="21613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51862" y="3247802"/>
            <a:ext cx="761660" cy="181260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rgbClr val="918D8A"/>
                </a:solidFill>
              </a:rPr>
              <a:t>멤버십 포인트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t="18221" r="-1" b="76338"/>
          <a:stretch/>
        </p:blipFill>
        <p:spPr>
          <a:xfrm>
            <a:off x="1280800" y="3451526"/>
            <a:ext cx="1158554" cy="21613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351485" y="3468961"/>
            <a:ext cx="876325" cy="175461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rgbClr val="918D8A"/>
                </a:solidFill>
              </a:rPr>
              <a:t>나의 </a:t>
            </a:r>
            <a:r>
              <a:rPr lang="ko-KR" altLang="en-US" sz="700" b="1" dirty="0" err="1">
                <a:solidFill>
                  <a:srgbClr val="918D8A"/>
                </a:solidFill>
              </a:rPr>
              <a:t>무비스토리</a:t>
            </a:r>
            <a:endParaRPr lang="ko-KR" altLang="en-US" sz="700" b="1" dirty="0">
              <a:solidFill>
                <a:srgbClr val="918D8A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" t="18221" r="-1" b="76338"/>
          <a:stretch/>
        </p:blipFill>
        <p:spPr>
          <a:xfrm>
            <a:off x="1280989" y="3662707"/>
            <a:ext cx="1158554" cy="21613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51674" y="3718176"/>
            <a:ext cx="876135" cy="126600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rgbClr val="918D8A"/>
                </a:solidFill>
              </a:rPr>
              <a:t>나의 문의 내역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82061"/>
          <a:stretch/>
        </p:blipFill>
        <p:spPr>
          <a:xfrm>
            <a:off x="1297248" y="3878838"/>
            <a:ext cx="1142106" cy="70978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995949" y="2255222"/>
            <a:ext cx="764771" cy="199506"/>
          </a:xfrm>
          <a:prstGeom prst="rect">
            <a:avLst/>
          </a:prstGeom>
          <a:solidFill>
            <a:srgbClr val="130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Friends</a:t>
            </a:r>
            <a:endParaRPr lang="ko-KR" altLang="en-US" sz="1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06240" y="2593571"/>
            <a:ext cx="2427316" cy="540327"/>
          </a:xfrm>
          <a:prstGeom prst="rect">
            <a:avLst/>
          </a:prstGeom>
          <a:solidFill>
            <a:srgbClr val="130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4643325" y="2701044"/>
            <a:ext cx="241069" cy="224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888182" y="2702447"/>
            <a:ext cx="241069" cy="224444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4876081" y="2813266"/>
            <a:ext cx="1244857" cy="140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463935" y="3017521"/>
            <a:ext cx="631767" cy="116377"/>
          </a:xfrm>
          <a:prstGeom prst="rect">
            <a:avLst/>
          </a:prstGeom>
          <a:solidFill>
            <a:srgbClr val="130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Friends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692832" y="3026645"/>
            <a:ext cx="631767" cy="116377"/>
          </a:xfrm>
          <a:prstGeom prst="rect">
            <a:avLst/>
          </a:prstGeom>
          <a:solidFill>
            <a:srgbClr val="130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VIP</a:t>
            </a:r>
            <a:endParaRPr lang="ko-KR" alt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760720" y="2167030"/>
            <a:ext cx="931025" cy="503264"/>
          </a:xfrm>
          <a:prstGeom prst="roundRect">
            <a:avLst/>
          </a:prstGeom>
          <a:solidFill>
            <a:srgbClr val="3CCBD2"/>
          </a:solidFill>
          <a:ln>
            <a:solidFill>
              <a:srgbClr val="F2F4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VIP</a:t>
            </a:r>
            <a:r>
              <a:rPr lang="ko-KR" altLang="en-US" sz="1000" dirty="0"/>
              <a:t>등급까지 </a:t>
            </a:r>
            <a:r>
              <a:rPr lang="en-US" altLang="ko-KR" sz="1000" dirty="0"/>
              <a:t>20,000P</a:t>
            </a:r>
          </a:p>
          <a:p>
            <a:pPr algn="ctr"/>
            <a:r>
              <a:rPr lang="ko-KR" altLang="en-US" sz="1000" dirty="0"/>
              <a:t>남았어요</a:t>
            </a:r>
            <a:r>
              <a:rPr lang="en-US" altLang="ko-KR" sz="1000" dirty="0"/>
              <a:t>!</a:t>
            </a:r>
            <a:endParaRPr lang="ko-KR" altLang="en-US" sz="1000" dirty="0"/>
          </a:p>
        </p:txBody>
      </p:sp>
      <p:cxnSp>
        <p:nvCxnSpPr>
          <p:cNvPr id="39" name="직선 연결선 38"/>
          <p:cNvCxnSpPr>
            <a:stCxn id="26" idx="6"/>
          </p:cNvCxnSpPr>
          <p:nvPr/>
        </p:nvCxnSpPr>
        <p:spPr>
          <a:xfrm flipV="1">
            <a:off x="4884394" y="2809137"/>
            <a:ext cx="211308" cy="41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729940" y="3878838"/>
            <a:ext cx="1471353" cy="144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" b="1" dirty="0">
                <a:solidFill>
                  <a:srgbClr val="67A6C0"/>
                </a:solidFill>
              </a:rPr>
              <a:t>내 </a:t>
            </a:r>
            <a:r>
              <a:rPr lang="ko-KR" altLang="en-US" sz="500" b="1" dirty="0" err="1">
                <a:solidFill>
                  <a:srgbClr val="67A6C0"/>
                </a:solidFill>
              </a:rPr>
              <a:t>선호극장</a:t>
            </a:r>
            <a:r>
              <a:rPr lang="ko-KR" altLang="en-US" sz="500" dirty="0">
                <a:solidFill>
                  <a:srgbClr val="67A6C0"/>
                </a:solidFill>
              </a:rPr>
              <a:t>   </a:t>
            </a:r>
            <a:r>
              <a:rPr lang="ko-KR" altLang="en-US" sz="500" dirty="0">
                <a:solidFill>
                  <a:schemeClr val="tx1"/>
                </a:solidFill>
              </a:rPr>
              <a:t>대전</a:t>
            </a:r>
            <a:r>
              <a:rPr lang="en-US" altLang="ko-KR" sz="500" dirty="0">
                <a:solidFill>
                  <a:schemeClr val="tx1"/>
                </a:solidFill>
              </a:rPr>
              <a:t>DW</a:t>
            </a:r>
            <a:r>
              <a:rPr lang="ko-KR" altLang="en-US" sz="500" dirty="0">
                <a:solidFill>
                  <a:schemeClr val="tx1"/>
                </a:solidFill>
              </a:rPr>
              <a:t>점</a:t>
            </a:r>
            <a:r>
              <a:rPr lang="en-US" altLang="ko-KR" sz="500" dirty="0">
                <a:solidFill>
                  <a:schemeClr val="tx1"/>
                </a:solidFill>
              </a:rPr>
              <a:t>, </a:t>
            </a:r>
            <a:r>
              <a:rPr lang="ko-KR" altLang="en-US" sz="500" dirty="0">
                <a:solidFill>
                  <a:schemeClr val="tx1"/>
                </a:solidFill>
              </a:rPr>
              <a:t>천안</a:t>
            </a:r>
            <a:r>
              <a:rPr lang="en-US" altLang="ko-KR" sz="500" dirty="0">
                <a:solidFill>
                  <a:schemeClr val="tx1"/>
                </a:solidFill>
              </a:rPr>
              <a:t>DW</a:t>
            </a:r>
            <a:r>
              <a:rPr lang="ko-KR" altLang="en-US" sz="500" dirty="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042458" y="2925488"/>
            <a:ext cx="648393" cy="217534"/>
          </a:xfrm>
          <a:prstGeom prst="rect">
            <a:avLst/>
          </a:prstGeom>
          <a:solidFill>
            <a:srgbClr val="130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097050" y="2147500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478884" y="2133553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244538" y="3356584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282776" y="4215827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418013" y="3304182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261593" y="5814862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3906982" y="3296938"/>
            <a:ext cx="694274" cy="249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462272" y="2241275"/>
            <a:ext cx="800614" cy="32385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나의 </a:t>
            </a:r>
            <a:r>
              <a:rPr lang="en-US" altLang="ko-KR" sz="800" dirty="0" err="1">
                <a:solidFill>
                  <a:schemeClr val="bg1"/>
                </a:solidFill>
              </a:rPr>
              <a:t>DWAcademy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 선택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월별로 조회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예매 정보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예매내역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 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b="39710"/>
          <a:stretch/>
        </p:blipFill>
        <p:spPr>
          <a:xfrm>
            <a:off x="2443942" y="2104423"/>
            <a:ext cx="4318841" cy="25590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37512" y="4164676"/>
            <a:ext cx="1138844" cy="124691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" b="1" dirty="0" err="1">
                <a:solidFill>
                  <a:schemeClr val="bg2">
                    <a:lumMod val="50000"/>
                  </a:schemeClr>
                </a:solidFill>
              </a:rPr>
              <a:t>취소일시</a:t>
            </a:r>
            <a:r>
              <a:rPr lang="ko-KR" altLang="en-US" sz="5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en-US" altLang="ko-KR" sz="5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endParaRPr lang="ko-KR" altLang="en-US" sz="5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39732" y="2408908"/>
            <a:ext cx="240772" cy="215444"/>
            <a:chOff x="292829" y="1695755"/>
            <a:chExt cx="240772" cy="215444"/>
          </a:xfrm>
        </p:grpSpPr>
        <p:sp>
          <p:nvSpPr>
            <p:cNvPr id="10" name="타원 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398612" y="2787160"/>
            <a:ext cx="240772" cy="215444"/>
            <a:chOff x="292829" y="1695755"/>
            <a:chExt cx="240772" cy="215444"/>
          </a:xfrm>
        </p:grpSpPr>
        <p:sp>
          <p:nvSpPr>
            <p:cNvPr id="13" name="타원 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88891" y="3390695"/>
            <a:ext cx="240772" cy="215444"/>
            <a:chOff x="292829" y="1695755"/>
            <a:chExt cx="240772" cy="215444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6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선택 탭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찾기를 위해 적어야 할 개인정보 폼 양식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인증요청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확인버튼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인증번호 일치시 비밀번호 변경창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 페이지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작성했던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이메일로 인증요청을 보낸뒤 통과시 새 비밀번호 변경 페이지로 넘어간다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1879" y="867802"/>
            <a:ext cx="3672108" cy="34300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 flipH="1">
            <a:off x="3009901" y="2659221"/>
            <a:ext cx="523874" cy="217330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700" b="1">
                <a:solidFill>
                  <a:schemeClr val="tx1"/>
                </a:solidFill>
              </a:rPr>
              <a:t>이메일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81658" y="3224212"/>
            <a:ext cx="676275" cy="14763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3079" y="4667969"/>
            <a:ext cx="2640924" cy="13446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721879" y="2027502"/>
            <a:ext cx="240772" cy="229696"/>
            <a:chOff x="283304" y="1719603"/>
            <a:chExt cx="240772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61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640886" y="3884877"/>
            <a:ext cx="240772" cy="229696"/>
            <a:chOff x="283304" y="1719603"/>
            <a:chExt cx="240772" cy="229696"/>
          </a:xfrm>
        </p:grpSpPr>
        <p:sp>
          <p:nvSpPr>
            <p:cNvPr id="15" name="타원 1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96"/>
            <p:cNvSpPr txBox="1"/>
            <p:nvPr/>
          </p:nvSpPr>
          <p:spPr>
            <a:xfrm>
              <a:off x="283304" y="1733855"/>
              <a:ext cx="24150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601493" y="4547416"/>
            <a:ext cx="240772" cy="229696"/>
            <a:chOff x="283304" y="1719603"/>
            <a:chExt cx="240772" cy="229696"/>
          </a:xfrm>
        </p:grpSpPr>
        <p:sp>
          <p:nvSpPr>
            <p:cNvPr id="18" name="타원 1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96"/>
            <p:cNvSpPr txBox="1"/>
            <p:nvPr/>
          </p:nvSpPr>
          <p:spPr>
            <a:xfrm>
              <a:off x="283304" y="1733855"/>
              <a:ext cx="2426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804003" y="2655978"/>
            <a:ext cx="240772" cy="229696"/>
            <a:chOff x="283304" y="1719603"/>
            <a:chExt cx="240772" cy="229696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/>
            <p:cNvSpPr txBox="1"/>
            <p:nvPr/>
          </p:nvSpPr>
          <p:spPr>
            <a:xfrm>
              <a:off x="283304" y="17338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89713" y="1332804"/>
            <a:ext cx="240772" cy="229696"/>
            <a:chOff x="283304" y="1719603"/>
            <a:chExt cx="240772" cy="229696"/>
          </a:xfrm>
        </p:grpSpPr>
        <p:sp>
          <p:nvSpPr>
            <p:cNvPr id="24" name="타원 2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/>
            <p:cNvSpPr txBox="1"/>
            <p:nvPr/>
          </p:nvSpPr>
          <p:spPr>
            <a:xfrm>
              <a:off x="283304" y="1733855"/>
              <a:ext cx="2451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804003" y="2929900"/>
            <a:ext cx="240772" cy="229696"/>
            <a:chOff x="283304" y="1719603"/>
            <a:chExt cx="240772" cy="229696"/>
          </a:xfrm>
        </p:grpSpPr>
        <p:sp>
          <p:nvSpPr>
            <p:cNvPr id="27" name="타원 2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96"/>
            <p:cNvSpPr txBox="1"/>
            <p:nvPr/>
          </p:nvSpPr>
          <p:spPr>
            <a:xfrm>
              <a:off x="283304" y="17338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520500" y="920988"/>
            <a:ext cx="240772" cy="229696"/>
            <a:chOff x="283304" y="1719603"/>
            <a:chExt cx="240772" cy="229696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500" b="77540"/>
          <a:stretch>
            <a:fillRect/>
          </a:stretch>
        </p:blipFill>
        <p:spPr>
          <a:xfrm>
            <a:off x="3164416" y="4398736"/>
            <a:ext cx="2639587" cy="26632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177866" y="4407474"/>
            <a:ext cx="1166812" cy="232564"/>
          </a:xfrm>
          <a:prstGeom prst="rect">
            <a:avLst/>
          </a:prstGeom>
          <a:solidFill>
            <a:srgbClr val="503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비밀번호 변경</a:t>
            </a:r>
          </a:p>
        </p:txBody>
      </p:sp>
      <p:graphicFrame>
        <p:nvGraphicFramePr>
          <p:cNvPr id="34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 선택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월별로 조회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구매 정보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구매내역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구매 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2104423"/>
            <a:ext cx="4323051" cy="30886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13287" b="75354"/>
          <a:stretch/>
        </p:blipFill>
        <p:spPr>
          <a:xfrm>
            <a:off x="2360816" y="2766830"/>
            <a:ext cx="4327155" cy="58794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279888" y="2516630"/>
            <a:ext cx="240772" cy="215444"/>
            <a:chOff x="292829" y="1695755"/>
            <a:chExt cx="240772" cy="215444"/>
          </a:xfrm>
        </p:grpSpPr>
        <p:sp>
          <p:nvSpPr>
            <p:cNvPr id="11" name="타원 1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/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279888" y="2954843"/>
            <a:ext cx="240772" cy="215444"/>
            <a:chOff x="292829" y="1695755"/>
            <a:chExt cx="240772" cy="215444"/>
          </a:xfrm>
        </p:grpSpPr>
        <p:sp>
          <p:nvSpPr>
            <p:cNvPr id="14" name="타원 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270167" y="3648748"/>
            <a:ext cx="240772" cy="215444"/>
            <a:chOff x="292829" y="1695755"/>
            <a:chExt cx="240772" cy="215444"/>
          </a:xfrm>
        </p:grpSpPr>
        <p:sp>
          <p:nvSpPr>
            <p:cNvPr id="17" name="타원 1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1" t="13287" r="23843" b="75354"/>
          <a:stretch/>
        </p:blipFill>
        <p:spPr>
          <a:xfrm>
            <a:off x="2918129" y="2761412"/>
            <a:ext cx="1710049" cy="58794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5" t="13287" r="23843" b="75354"/>
          <a:stretch/>
        </p:blipFill>
        <p:spPr>
          <a:xfrm>
            <a:off x="4573747" y="2759964"/>
            <a:ext cx="722885" cy="5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월별로 조회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상품 정보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키프트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카드 내역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2104423"/>
            <a:ext cx="4323051" cy="3088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13287" b="75354"/>
          <a:stretch/>
        </p:blipFill>
        <p:spPr>
          <a:xfrm>
            <a:off x="2430250" y="2749565"/>
            <a:ext cx="4248241" cy="6016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1" t="13287" r="23843" b="75354"/>
          <a:stretch/>
        </p:blipFill>
        <p:spPr>
          <a:xfrm>
            <a:off x="3040319" y="2753098"/>
            <a:ext cx="1920301" cy="5920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068EA0-9F66-ABA5-6400-A9FA3631AB93}"/>
              </a:ext>
            </a:extLst>
          </p:cNvPr>
          <p:cNvSpPr/>
          <p:nvPr/>
        </p:nvSpPr>
        <p:spPr>
          <a:xfrm>
            <a:off x="2439730" y="2157984"/>
            <a:ext cx="1455614" cy="324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기프트</a:t>
            </a:r>
            <a:r>
              <a:rPr lang="ko-KR" alt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3836FB-4FB9-9B9C-3CD7-82DAD8293487}"/>
              </a:ext>
            </a:extLst>
          </p:cNvPr>
          <p:cNvSpPr/>
          <p:nvPr/>
        </p:nvSpPr>
        <p:spPr>
          <a:xfrm>
            <a:off x="2487167" y="2481984"/>
            <a:ext cx="4088199" cy="2711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356838" y="2969376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314482" y="3639621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쿠폰의 사용 유무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쿠폰 정보 상세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할인 쿠폰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할인 쿠폰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할인쿠폰 카드 내역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2104423"/>
            <a:ext cx="4323051" cy="3088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13287" b="75354"/>
          <a:stretch/>
        </p:blipFill>
        <p:spPr>
          <a:xfrm>
            <a:off x="2439730" y="2403001"/>
            <a:ext cx="4248241" cy="6373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068EA0-9F66-ABA5-6400-A9FA3631AB93}"/>
              </a:ext>
            </a:extLst>
          </p:cNvPr>
          <p:cNvSpPr/>
          <p:nvPr/>
        </p:nvSpPr>
        <p:spPr>
          <a:xfrm>
            <a:off x="2439730" y="2157984"/>
            <a:ext cx="1455614" cy="324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할인 쿠폰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393748" y="2636940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283147" y="3690415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53996EA-0B95-F387-5A4D-0E198DEBD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780" y="2591815"/>
            <a:ext cx="2575783" cy="2895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C50054C-356B-59F3-501D-5835AEFA29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3" t="50653" r="17172" b="11984"/>
          <a:stretch/>
        </p:blipFill>
        <p:spPr>
          <a:xfrm>
            <a:off x="2514133" y="3430005"/>
            <a:ext cx="4061234" cy="159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4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사용가능 포인트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포인트 이용내역 월 단위로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사용한 포인트 상세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맴버십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포인트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맴버십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포인트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맴버십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포인트 내역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31" y="2104423"/>
            <a:ext cx="4323051" cy="3088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068EA0-9F66-ABA5-6400-A9FA3631AB93}"/>
              </a:ext>
            </a:extLst>
          </p:cNvPr>
          <p:cNvSpPr/>
          <p:nvPr/>
        </p:nvSpPr>
        <p:spPr>
          <a:xfrm>
            <a:off x="2439730" y="2157984"/>
            <a:ext cx="1455614" cy="324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맴버십</a:t>
            </a:r>
            <a:r>
              <a:rPr lang="ko-KR" alt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포인트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162761" y="2641085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184859" y="4001472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C3B6E6-5C0A-A582-02C2-BBA7861C0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631" y="2455666"/>
            <a:ext cx="1765369" cy="7428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F7E939-EEEA-78F8-8FD1-DD5EB8317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729" y="3341044"/>
            <a:ext cx="4323051" cy="18520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B6C2CD-54C4-25F5-1683-BA76092D9682}"/>
              </a:ext>
            </a:extLst>
          </p:cNvPr>
          <p:cNvSpPr/>
          <p:nvPr/>
        </p:nvSpPr>
        <p:spPr>
          <a:xfrm>
            <a:off x="4191000" y="2641085"/>
            <a:ext cx="2384367" cy="5573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17A36F-5633-E14C-44CB-EAF1DBDBC634}"/>
              </a:ext>
            </a:extLst>
          </p:cNvPr>
          <p:cNvSpPr/>
          <p:nvPr/>
        </p:nvSpPr>
        <p:spPr>
          <a:xfrm>
            <a:off x="2998816" y="3972313"/>
            <a:ext cx="3763964" cy="266018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20B09A6-25B0-980A-E03F-DA5EEB33DB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47" b="-1719"/>
          <a:stretch/>
        </p:blipFill>
        <p:spPr>
          <a:xfrm>
            <a:off x="3050104" y="3955151"/>
            <a:ext cx="1234440" cy="32708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F5F1A-C2FE-06BD-9BE8-7E01148A1ABC}"/>
              </a:ext>
            </a:extLst>
          </p:cNvPr>
          <p:cNvSpPr/>
          <p:nvPr/>
        </p:nvSpPr>
        <p:spPr>
          <a:xfrm>
            <a:off x="2514134" y="5020887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2023-07-05</a:t>
            </a:r>
            <a:endParaRPr lang="ko-KR" altLang="en-US" sz="5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1E2DC7-2A99-62AC-E8D0-096F4A6202D1}"/>
              </a:ext>
            </a:extLst>
          </p:cNvPr>
          <p:cNvSpPr/>
          <p:nvPr/>
        </p:nvSpPr>
        <p:spPr>
          <a:xfrm>
            <a:off x="3308315" y="5001159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영화 예매</a:t>
            </a:r>
            <a:endParaRPr lang="en-US" altLang="ko-KR" sz="5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950E45-BAF0-7F99-54EF-D5BCAF7660F9}"/>
              </a:ext>
            </a:extLst>
          </p:cNvPr>
          <p:cNvSpPr/>
          <p:nvPr/>
        </p:nvSpPr>
        <p:spPr>
          <a:xfrm>
            <a:off x="4223614" y="4991456"/>
            <a:ext cx="881786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 err="1"/>
              <a:t>법죄도시</a:t>
            </a:r>
            <a:r>
              <a:rPr lang="ko-KR" altLang="en-US" sz="500" dirty="0"/>
              <a:t> 예매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102D97-23EB-FE21-1B45-62E969B7ECEF}"/>
              </a:ext>
            </a:extLst>
          </p:cNvPr>
          <p:cNvSpPr/>
          <p:nvPr/>
        </p:nvSpPr>
        <p:spPr>
          <a:xfrm>
            <a:off x="5560030" y="5001159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 err="1"/>
              <a:t>대전점</a:t>
            </a:r>
            <a:endParaRPr lang="en-US" altLang="ko-KR" sz="5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2B0D5A-D649-3CE5-2DC4-4832B0DA0642}"/>
              </a:ext>
            </a:extLst>
          </p:cNvPr>
          <p:cNvSpPr/>
          <p:nvPr/>
        </p:nvSpPr>
        <p:spPr>
          <a:xfrm>
            <a:off x="6182614" y="4991455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rgbClr val="FF0000"/>
                </a:solidFill>
              </a:rPr>
              <a:t>-1000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C12ED-A223-55E2-F453-8158475C25F2}"/>
              </a:ext>
            </a:extLst>
          </p:cNvPr>
          <p:cNvGrpSpPr/>
          <p:nvPr/>
        </p:nvGrpSpPr>
        <p:grpSpPr>
          <a:xfrm>
            <a:off x="2175602" y="4912199"/>
            <a:ext cx="240772" cy="215444"/>
            <a:chOff x="292829" y="1695755"/>
            <a:chExt cx="240772" cy="21544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064EA49-4C7D-C966-42E5-DA030CF07C4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>
              <a:extLst>
                <a:ext uri="{FF2B5EF4-FFF2-40B4-BE49-F238E27FC236}">
                  <a16:creationId xmlns:a16="http://schemas.microsoft.com/office/drawing/2014/main" id="{DB76D736-8D21-FC7D-F1F1-EEE1F3B32E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3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무비타임라인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연도별 조회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본 영화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타임라인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무비스토리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타임라인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249825" y="2362638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161323" y="2738434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17A36F-5633-E14C-44CB-EAF1DBDBC634}"/>
              </a:ext>
            </a:extLst>
          </p:cNvPr>
          <p:cNvSpPr/>
          <p:nvPr/>
        </p:nvSpPr>
        <p:spPr>
          <a:xfrm>
            <a:off x="2998816" y="3972313"/>
            <a:ext cx="3763964" cy="266018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20B09A6-25B0-980A-E03F-DA5EEB33D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7" b="-1719"/>
          <a:stretch/>
        </p:blipFill>
        <p:spPr>
          <a:xfrm>
            <a:off x="3050104" y="3955151"/>
            <a:ext cx="1234440" cy="32708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FF5F1A-C2FE-06BD-9BE8-7E01148A1ABC}"/>
              </a:ext>
            </a:extLst>
          </p:cNvPr>
          <p:cNvSpPr/>
          <p:nvPr/>
        </p:nvSpPr>
        <p:spPr>
          <a:xfrm>
            <a:off x="2514134" y="5020887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00" dirty="0"/>
              <a:t>2023-07-05</a:t>
            </a:r>
            <a:endParaRPr lang="ko-KR" altLang="en-US" sz="5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1E2DC7-2A99-62AC-E8D0-096F4A6202D1}"/>
              </a:ext>
            </a:extLst>
          </p:cNvPr>
          <p:cNvSpPr/>
          <p:nvPr/>
        </p:nvSpPr>
        <p:spPr>
          <a:xfrm>
            <a:off x="3308315" y="5001159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영화 예매</a:t>
            </a:r>
            <a:endParaRPr lang="en-US" altLang="ko-KR" sz="5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950E45-BAF0-7F99-54EF-D5BCAF7660F9}"/>
              </a:ext>
            </a:extLst>
          </p:cNvPr>
          <p:cNvSpPr/>
          <p:nvPr/>
        </p:nvSpPr>
        <p:spPr>
          <a:xfrm>
            <a:off x="4223614" y="4991456"/>
            <a:ext cx="881786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 err="1"/>
              <a:t>법죄도시</a:t>
            </a:r>
            <a:r>
              <a:rPr lang="ko-KR" altLang="en-US" sz="500" dirty="0"/>
              <a:t> 예매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102D97-23EB-FE21-1B45-62E969B7ECEF}"/>
              </a:ext>
            </a:extLst>
          </p:cNvPr>
          <p:cNvSpPr/>
          <p:nvPr/>
        </p:nvSpPr>
        <p:spPr>
          <a:xfrm>
            <a:off x="5560030" y="5001159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dirty="0" err="1"/>
              <a:t>대전점</a:t>
            </a:r>
            <a:endParaRPr lang="en-US" altLang="ko-KR" sz="5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2B0D5A-D649-3CE5-2DC4-4832B0DA0642}"/>
              </a:ext>
            </a:extLst>
          </p:cNvPr>
          <p:cNvSpPr/>
          <p:nvPr/>
        </p:nvSpPr>
        <p:spPr>
          <a:xfrm>
            <a:off x="6182614" y="4991455"/>
            <a:ext cx="535970" cy="142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00" dirty="0">
                <a:solidFill>
                  <a:srgbClr val="FF0000"/>
                </a:solidFill>
              </a:rPr>
              <a:t>-1000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1FF0AF-37BB-8521-E365-65CC0FD22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287" y="2094564"/>
            <a:ext cx="4323051" cy="315296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5868190" y="2286000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6F64FA-7B05-44E7-54D3-61B95B4FF348}"/>
              </a:ext>
            </a:extLst>
          </p:cNvPr>
          <p:cNvSpPr/>
          <p:nvPr/>
        </p:nvSpPr>
        <p:spPr>
          <a:xfrm>
            <a:off x="2651760" y="3124200"/>
            <a:ext cx="4061233" cy="7870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6F89600-9A5D-D52B-2F9F-CC27BC46C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093" y="3071984"/>
            <a:ext cx="914767" cy="17837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4A7FF76-5E5D-5A41-2227-1A8529F72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983" y="3071984"/>
            <a:ext cx="914767" cy="18011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B749CE-A8C2-87EB-0D9F-25F31F21F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29" y="3053622"/>
            <a:ext cx="961663" cy="186459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4E341F8-6FDF-1A39-0D6A-292E60332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431" y="3051481"/>
            <a:ext cx="961664" cy="188978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C12ED-A223-55E2-F453-8158475C25F2}"/>
              </a:ext>
            </a:extLst>
          </p:cNvPr>
          <p:cNvGrpSpPr/>
          <p:nvPr/>
        </p:nvGrpSpPr>
        <p:grpSpPr>
          <a:xfrm>
            <a:off x="2332699" y="3094821"/>
            <a:ext cx="240772" cy="215444"/>
            <a:chOff x="292829" y="1695755"/>
            <a:chExt cx="240772" cy="21544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064EA49-4C7D-C966-42E5-DA030CF07C4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>
              <a:extLst>
                <a:ext uri="{FF2B5EF4-FFF2-40B4-BE49-F238E27FC236}">
                  <a16:creationId xmlns:a16="http://schemas.microsoft.com/office/drawing/2014/main" id="{DB76D736-8D21-FC7D-F1F1-EEE1F3B32E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9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최신순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공감순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작성한 무비포스트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무비스토리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무비포스트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5868190" y="2286000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9C8512-7805-A98D-BD0B-F66B6229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31" y="2104423"/>
            <a:ext cx="4330666" cy="32978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CE1A55-8525-E28E-5069-DF854C5F345B}"/>
              </a:ext>
            </a:extLst>
          </p:cNvPr>
          <p:cNvSpPr/>
          <p:nvPr/>
        </p:nvSpPr>
        <p:spPr>
          <a:xfrm>
            <a:off x="5909335" y="2283386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4F394E-FB4D-DFE6-832C-231107842050}"/>
              </a:ext>
            </a:extLst>
          </p:cNvPr>
          <p:cNvSpPr/>
          <p:nvPr/>
        </p:nvSpPr>
        <p:spPr>
          <a:xfrm>
            <a:off x="3797229" y="2724893"/>
            <a:ext cx="1632131" cy="181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01DA357-C92A-82FD-83C8-84EF53D0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16" y="3275835"/>
            <a:ext cx="882041" cy="15115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B1349C-957C-B667-9066-2FD30A34A0D2}"/>
              </a:ext>
            </a:extLst>
          </p:cNvPr>
          <p:cNvSpPr/>
          <p:nvPr/>
        </p:nvSpPr>
        <p:spPr>
          <a:xfrm>
            <a:off x="3591489" y="3495286"/>
            <a:ext cx="1632131" cy="181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860E3AD-5A82-335C-8086-E0E2F9A2B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928" y="3287393"/>
            <a:ext cx="882041" cy="14959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208765F-2D44-FFFD-3792-5B5FA3453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961" y="3271811"/>
            <a:ext cx="884064" cy="151157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4737765" y="2924627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3176488" y="2403214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C12ED-A223-55E2-F453-8158475C25F2}"/>
              </a:ext>
            </a:extLst>
          </p:cNvPr>
          <p:cNvGrpSpPr/>
          <p:nvPr/>
        </p:nvGrpSpPr>
        <p:grpSpPr>
          <a:xfrm>
            <a:off x="2283283" y="3260007"/>
            <a:ext cx="240772" cy="215444"/>
            <a:chOff x="292829" y="1695755"/>
            <a:chExt cx="240772" cy="21544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064EA49-4C7D-C966-42E5-DA030CF07C4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>
              <a:extLst>
                <a:ext uri="{FF2B5EF4-FFF2-40B4-BE49-F238E27FC236}">
                  <a16:creationId xmlns:a16="http://schemas.microsoft.com/office/drawing/2014/main" id="{DB76D736-8D21-FC7D-F1F1-EEE1F3B32E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5C95DF54-D5F6-3FFB-321D-76F546642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8299" y="3263605"/>
            <a:ext cx="898824" cy="15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7384897-5F1C-CD22-3031-8843B6E1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2" y="2104424"/>
            <a:ext cx="4319998" cy="3156746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관람평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 횟수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작성한 관람평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무비스토리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5868190" y="2286000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E1A55-8525-E28E-5069-DF854C5F345B}"/>
              </a:ext>
            </a:extLst>
          </p:cNvPr>
          <p:cNvSpPr/>
          <p:nvPr/>
        </p:nvSpPr>
        <p:spPr>
          <a:xfrm>
            <a:off x="5909335" y="2283386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4F394E-FB4D-DFE6-832C-231107842050}"/>
              </a:ext>
            </a:extLst>
          </p:cNvPr>
          <p:cNvSpPr/>
          <p:nvPr/>
        </p:nvSpPr>
        <p:spPr>
          <a:xfrm>
            <a:off x="3797229" y="2724893"/>
            <a:ext cx="1632131" cy="1815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B1349C-957C-B667-9066-2FD30A34A0D2}"/>
              </a:ext>
            </a:extLst>
          </p:cNvPr>
          <p:cNvSpPr/>
          <p:nvPr/>
        </p:nvSpPr>
        <p:spPr>
          <a:xfrm>
            <a:off x="2399050" y="3515538"/>
            <a:ext cx="4360679" cy="1795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194381" y="3070332"/>
            <a:ext cx="240772" cy="219997"/>
            <a:chOff x="-3085286" y="1569876"/>
            <a:chExt cx="240772" cy="21999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-3029239" y="1622105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-3085286" y="1569876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3956029" y="2363158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CD64C1B-8900-D7EB-6BE1-3F603555B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679" y="3051877"/>
            <a:ext cx="4319998" cy="4666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8452AD9-87C3-9699-4401-8105BA99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679" y="3547368"/>
            <a:ext cx="4319998" cy="46664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9F9A2D-B777-F2DA-80AE-43C8E7D3A332}"/>
              </a:ext>
            </a:extLst>
          </p:cNvPr>
          <p:cNvSpPr/>
          <p:nvPr/>
        </p:nvSpPr>
        <p:spPr>
          <a:xfrm>
            <a:off x="3555541" y="3620143"/>
            <a:ext cx="241688" cy="257436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F8FA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9814D4-246C-496D-B0FC-693542025F1B}"/>
              </a:ext>
            </a:extLst>
          </p:cNvPr>
          <p:cNvSpPr/>
          <p:nvPr/>
        </p:nvSpPr>
        <p:spPr>
          <a:xfrm>
            <a:off x="3564960" y="3096259"/>
            <a:ext cx="241688" cy="282845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F8FA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F3FFEC0-24D3-F7F7-B058-610A1133D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053" y="3663047"/>
            <a:ext cx="612769" cy="10838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B355F3-4FBA-2FED-0CDE-5EA663D5BD28}"/>
              </a:ext>
            </a:extLst>
          </p:cNvPr>
          <p:cNvSpPr/>
          <p:nvPr/>
        </p:nvSpPr>
        <p:spPr>
          <a:xfrm>
            <a:off x="4587831" y="3571226"/>
            <a:ext cx="612769" cy="257436"/>
          </a:xfrm>
          <a:prstGeom prst="rect">
            <a:avLst/>
          </a:prstGeom>
          <a:solidFill>
            <a:srgbClr val="F8F8F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F8FA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0346DF-74C4-937A-1D44-C597C41CC1DC}"/>
              </a:ext>
            </a:extLst>
          </p:cNvPr>
          <p:cNvGrpSpPr/>
          <p:nvPr/>
        </p:nvGrpSpPr>
        <p:grpSpPr>
          <a:xfrm>
            <a:off x="6173001" y="3038428"/>
            <a:ext cx="240772" cy="215444"/>
            <a:chOff x="292829" y="1695755"/>
            <a:chExt cx="240772" cy="21544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9CB091F-B875-0806-631F-7CC4215256A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>
              <a:extLst>
                <a:ext uri="{FF2B5EF4-FFF2-40B4-BE49-F238E27FC236}">
                  <a16:creationId xmlns:a16="http://schemas.microsoft.com/office/drawing/2014/main" id="{214409F0-270B-C03E-AFFA-A20AA0BCE2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23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E5D21D-D4A3-CC7B-BA28-8CF83492B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34" y="2104423"/>
            <a:ext cx="4314313" cy="3592715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영화 내역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무비스토리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무비 타임라인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39731" y="4721629"/>
            <a:ext cx="4135636" cy="299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BD2AF-CD09-C688-5A11-2152C40BD79E}"/>
              </a:ext>
            </a:extLst>
          </p:cNvPr>
          <p:cNvSpPr/>
          <p:nvPr/>
        </p:nvSpPr>
        <p:spPr>
          <a:xfrm>
            <a:off x="2514134" y="3040380"/>
            <a:ext cx="4061233" cy="3735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6878548" y="2222997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6F64FA-7B05-44E7-54D3-61B95B4FF348}"/>
              </a:ext>
            </a:extLst>
          </p:cNvPr>
          <p:cNvSpPr/>
          <p:nvPr/>
        </p:nvSpPr>
        <p:spPr>
          <a:xfrm>
            <a:off x="2651760" y="3124200"/>
            <a:ext cx="4061233" cy="7870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225819-D2F1-DF06-5EF6-27F67021AA6F}"/>
              </a:ext>
            </a:extLst>
          </p:cNvPr>
          <p:cNvGrpSpPr/>
          <p:nvPr/>
        </p:nvGrpSpPr>
        <p:grpSpPr>
          <a:xfrm>
            <a:off x="5879746" y="2411904"/>
            <a:ext cx="860144" cy="179627"/>
            <a:chOff x="4803625" y="3162277"/>
            <a:chExt cx="2572646" cy="5334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F7C7CB-2196-2677-E39E-DB1A8B71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5729" y="3162277"/>
              <a:ext cx="2560542" cy="53344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09CAE8-9AC7-6390-39FE-3AAEDFA5BF52}"/>
                </a:ext>
              </a:extLst>
            </p:cNvPr>
            <p:cNvSpPr/>
            <p:nvPr/>
          </p:nvSpPr>
          <p:spPr>
            <a:xfrm>
              <a:off x="4803625" y="3162280"/>
              <a:ext cx="2572646" cy="522128"/>
            </a:xfrm>
            <a:prstGeom prst="rect">
              <a:avLst/>
            </a:prstGeom>
            <a:solidFill>
              <a:srgbClr val="555555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rgbClr val="FFFFFF"/>
                  </a:solidFill>
                </a:rPr>
                <a:t>좋아요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5719485" y="2305007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2198623" y="2908756"/>
            <a:ext cx="240772" cy="215444"/>
            <a:chOff x="292829" y="1695755"/>
            <a:chExt cx="240772" cy="21544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FEA1D268-0D04-B367-BDC9-82C168F59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405" y="2810655"/>
            <a:ext cx="4207714" cy="19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3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문의내역 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미답변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답변완료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문의한 내역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내역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내역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내역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35EE6A-4317-E3C5-70F7-EF75963C7CB8}"/>
              </a:ext>
            </a:extLst>
          </p:cNvPr>
          <p:cNvSpPr/>
          <p:nvPr/>
        </p:nvSpPr>
        <p:spPr>
          <a:xfrm>
            <a:off x="5868190" y="2286000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E1A55-8525-E28E-5069-DF854C5F345B}"/>
              </a:ext>
            </a:extLst>
          </p:cNvPr>
          <p:cNvSpPr/>
          <p:nvPr/>
        </p:nvSpPr>
        <p:spPr>
          <a:xfrm>
            <a:off x="5909335" y="2283386"/>
            <a:ext cx="850394" cy="3550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198958" y="2311300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51ACC88-D8A9-FD91-6183-6F3EE5D5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31" y="2104423"/>
            <a:ext cx="4319997" cy="33195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D4FB90-8CD2-2AAA-757F-0C8D651FA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843" y="2876688"/>
            <a:ext cx="4319997" cy="11320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B7D7CF-73CF-7CF4-7ABC-9B9EBA4BFB55}"/>
              </a:ext>
            </a:extLst>
          </p:cNvPr>
          <p:cNvSpPr/>
          <p:nvPr/>
        </p:nvSpPr>
        <p:spPr>
          <a:xfrm>
            <a:off x="3313264" y="2316093"/>
            <a:ext cx="3454352" cy="322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0346DF-74C4-937A-1D44-C597C41CC1DC}"/>
              </a:ext>
            </a:extLst>
          </p:cNvPr>
          <p:cNvGrpSpPr/>
          <p:nvPr/>
        </p:nvGrpSpPr>
        <p:grpSpPr>
          <a:xfrm>
            <a:off x="2230842" y="3135714"/>
            <a:ext cx="240772" cy="215444"/>
            <a:chOff x="292829" y="1695755"/>
            <a:chExt cx="240772" cy="21544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9CB091F-B875-0806-631F-7CC4215256A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>
              <a:extLst>
                <a:ext uri="{FF2B5EF4-FFF2-40B4-BE49-F238E27FC236}">
                  <a16:creationId xmlns:a16="http://schemas.microsoft.com/office/drawing/2014/main" id="{214409F0-270B-C03E-AFFA-A20AA0BCE2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4920054" y="2878416"/>
            <a:ext cx="240772" cy="219997"/>
            <a:chOff x="-3085286" y="1569876"/>
            <a:chExt cx="240772" cy="21999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-3029239" y="1622105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-3085286" y="1569876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4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BD745E-972A-490D-0C25-CD393C0B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2" y="2104423"/>
            <a:ext cx="4319997" cy="313030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 사진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탈퇴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변경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휴대폰번호 변경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우편번호 검색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개인정보 수정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3813376" y="2472979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310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0346DF-74C4-937A-1D44-C597C41CC1DC}"/>
              </a:ext>
            </a:extLst>
          </p:cNvPr>
          <p:cNvGrpSpPr/>
          <p:nvPr/>
        </p:nvGrpSpPr>
        <p:grpSpPr>
          <a:xfrm>
            <a:off x="3724874" y="3454129"/>
            <a:ext cx="240772" cy="215444"/>
            <a:chOff x="292829" y="1695755"/>
            <a:chExt cx="240772" cy="21544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9CB091F-B875-0806-631F-7CC4215256AE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>
              <a:extLst>
                <a:ext uri="{FF2B5EF4-FFF2-40B4-BE49-F238E27FC236}">
                  <a16:creationId xmlns:a16="http://schemas.microsoft.com/office/drawing/2014/main" id="{214409F0-270B-C03E-AFFA-A20AA0BCE2C8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C5CB02-DDDF-7D47-16FA-2282B8B760B7}"/>
              </a:ext>
            </a:extLst>
          </p:cNvPr>
          <p:cNvGrpSpPr/>
          <p:nvPr/>
        </p:nvGrpSpPr>
        <p:grpSpPr>
          <a:xfrm>
            <a:off x="6096000" y="2480150"/>
            <a:ext cx="240772" cy="219997"/>
            <a:chOff x="-3085286" y="1569876"/>
            <a:chExt cx="240772" cy="21999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68B83F9-8E95-6760-9F50-6370D3907155}"/>
                </a:ext>
              </a:extLst>
            </p:cNvPr>
            <p:cNvSpPr/>
            <p:nvPr/>
          </p:nvSpPr>
          <p:spPr>
            <a:xfrm>
              <a:off x="-3029239" y="1622105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96">
              <a:extLst>
                <a:ext uri="{FF2B5EF4-FFF2-40B4-BE49-F238E27FC236}">
                  <a16:creationId xmlns:a16="http://schemas.microsoft.com/office/drawing/2014/main" id="{E6BF6E88-5B11-4133-B565-5F391E35690D}"/>
                </a:ext>
              </a:extLst>
            </p:cNvPr>
            <p:cNvSpPr txBox="1"/>
            <p:nvPr/>
          </p:nvSpPr>
          <p:spPr>
            <a:xfrm>
              <a:off x="-3085286" y="1569876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58725F-D2CF-F3B4-06E7-8EDED389D24C}"/>
              </a:ext>
            </a:extLst>
          </p:cNvPr>
          <p:cNvGrpSpPr/>
          <p:nvPr/>
        </p:nvGrpSpPr>
        <p:grpSpPr>
          <a:xfrm>
            <a:off x="4044427" y="4169578"/>
            <a:ext cx="240772" cy="215444"/>
            <a:chOff x="292829" y="1695755"/>
            <a:chExt cx="240772" cy="2154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FDA6C2E-0CC2-486E-B261-79D34E5452FB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>
              <a:extLst>
                <a:ext uri="{FF2B5EF4-FFF2-40B4-BE49-F238E27FC236}">
                  <a16:creationId xmlns:a16="http://schemas.microsoft.com/office/drawing/2014/main" id="{35A1B6A7-FE6D-E4DB-D16A-1DB1DBCB5C2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AE16B3F-3BBD-905A-2F20-0B9416B62F19}"/>
              </a:ext>
            </a:extLst>
          </p:cNvPr>
          <p:cNvGrpSpPr/>
          <p:nvPr/>
        </p:nvGrpSpPr>
        <p:grpSpPr>
          <a:xfrm>
            <a:off x="3168614" y="4645856"/>
            <a:ext cx="240772" cy="215444"/>
            <a:chOff x="292829" y="1695755"/>
            <a:chExt cx="240772" cy="21544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576EAE2-02F4-6385-B98C-A3159E151473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96">
              <a:extLst>
                <a:ext uri="{FF2B5EF4-FFF2-40B4-BE49-F238E27FC236}">
                  <a16:creationId xmlns:a16="http://schemas.microsoft.com/office/drawing/2014/main" id="{8087F23C-CC9F-CC91-867A-405E7E76E89F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395FC9-C464-2F9F-13F0-BF94BCFE1794}"/>
              </a:ext>
            </a:extLst>
          </p:cNvPr>
          <p:cNvGrpSpPr/>
          <p:nvPr/>
        </p:nvGrpSpPr>
        <p:grpSpPr>
          <a:xfrm>
            <a:off x="3247880" y="4964608"/>
            <a:ext cx="240772" cy="215444"/>
            <a:chOff x="292829" y="1695755"/>
            <a:chExt cx="240772" cy="21544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4250A6C-9D87-7FAA-B92C-D31298225E29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96">
              <a:extLst>
                <a:ext uri="{FF2B5EF4-FFF2-40B4-BE49-F238E27FC236}">
                  <a16:creationId xmlns:a16="http://schemas.microsoft.com/office/drawing/2014/main" id="{E0A6B9C0-4F47-CA62-E4E1-57D98CF5DA6F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0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회원가입페이지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회원가입시 필요한 개인정보를 작성하는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중복확인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4355" y="1404624"/>
            <a:ext cx="5856595" cy="375811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831164" y="1627452"/>
            <a:ext cx="240772" cy="229696"/>
            <a:chOff x="283304" y="1719603"/>
            <a:chExt cx="240772" cy="229696"/>
          </a:xfrm>
        </p:grpSpPr>
        <p:sp>
          <p:nvSpPr>
            <p:cNvPr id="6" name="타원 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96"/>
            <p:cNvSpPr txBox="1"/>
            <p:nvPr/>
          </p:nvSpPr>
          <p:spPr>
            <a:xfrm>
              <a:off x="283304" y="1733855"/>
              <a:ext cx="2417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31442" y="2094177"/>
            <a:ext cx="248646" cy="229696"/>
            <a:chOff x="283304" y="1719603"/>
            <a:chExt cx="248646" cy="229696"/>
          </a:xfrm>
        </p:grpSpPr>
        <p:sp>
          <p:nvSpPr>
            <p:cNvPr id="9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6"/>
            <p:cNvSpPr txBox="1"/>
            <p:nvPr/>
          </p:nvSpPr>
          <p:spPr>
            <a:xfrm>
              <a:off x="283304" y="1733855"/>
              <a:ext cx="24864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469327" y="4561152"/>
            <a:ext cx="213163" cy="229696"/>
            <a:chOff x="283304" y="1719603"/>
            <a:chExt cx="213163" cy="229696"/>
          </a:xfrm>
        </p:grpSpPr>
        <p:sp>
          <p:nvSpPr>
            <p:cNvPr id="12" name="타원 1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/>
            <p:cNvSpPr txBox="1"/>
            <p:nvPr/>
          </p:nvSpPr>
          <p:spPr>
            <a:xfrm>
              <a:off x="283304" y="1733855"/>
              <a:ext cx="2417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831164" y="2323873"/>
            <a:ext cx="758549" cy="313028"/>
          </a:xfrm>
          <a:prstGeom prst="rect">
            <a:avLst/>
          </a:prstGeom>
          <a:solidFill>
            <a:srgbClr val="4AA8D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/>
              <a:t>중복확인</a:t>
            </a:r>
          </a:p>
        </p:txBody>
      </p:sp>
      <p:grpSp>
        <p:nvGrpSpPr>
          <p:cNvPr id="32" name="그룹 7"/>
          <p:cNvGrpSpPr/>
          <p:nvPr/>
        </p:nvGrpSpPr>
        <p:grpSpPr>
          <a:xfrm>
            <a:off x="3582518" y="2323873"/>
            <a:ext cx="214147" cy="229696"/>
            <a:chOff x="283304" y="1719603"/>
            <a:chExt cx="214147" cy="229696"/>
          </a:xfrm>
        </p:grpSpPr>
        <p:sp>
          <p:nvSpPr>
            <p:cNvPr id="33" name="타원 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83304" y="1733855"/>
              <a:ext cx="2427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3092390" y="2094177"/>
            <a:ext cx="1590100" cy="22969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ko-KR" altLang="en-US" sz="800">
                <a:solidFill>
                  <a:srgbClr val="008000"/>
                </a:solidFill>
              </a:rPr>
              <a:t>사용 가능한 아이디입니다</a:t>
            </a:r>
          </a:p>
        </p:txBody>
      </p: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2"/>
          <a:srcRect l="1930" t="49940" r="50000" b="17320"/>
          <a:stretch>
            <a:fillRect/>
          </a:stretch>
        </p:blipFill>
        <p:spPr>
          <a:xfrm>
            <a:off x="1857468" y="2668443"/>
            <a:ext cx="2815184" cy="1230476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880088" y="3898919"/>
            <a:ext cx="2695820" cy="538206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8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D7028A-8903-BF8A-D155-1A41DB2C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2" y="2104423"/>
            <a:ext cx="4323051" cy="1303273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프로필 사진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탈퇴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변경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휴대폰번호 변경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우편번호 검색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간편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소셜로그인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계정 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개인정보 수정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198960" y="2184564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0B5816-E29B-D163-CFEF-73BB3C730E96}"/>
              </a:ext>
            </a:extLst>
          </p:cNvPr>
          <p:cNvSpPr/>
          <p:nvPr/>
        </p:nvSpPr>
        <p:spPr>
          <a:xfrm>
            <a:off x="2617470" y="3200400"/>
            <a:ext cx="350520" cy="876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구글</a:t>
            </a:r>
          </a:p>
        </p:txBody>
      </p:sp>
    </p:spTree>
    <p:extLst>
      <p:ext uri="{BB962C8B-B14F-4D97-AF65-F5344CB8AC3E}">
        <p14:creationId xmlns:p14="http://schemas.microsoft.com/office/powerpoint/2010/main" val="27365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수집 이용 안내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마케팅 정보 수신동의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선택정보 수정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>
            <p:extLst/>
          </p:nvPr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선택정보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089B6B-A792-8300-C06A-5D07CD41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31" y="2104423"/>
            <a:ext cx="4323051" cy="33233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319344" y="2421738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5893EC-D653-62A8-1948-F61D316D0C87}"/>
              </a:ext>
            </a:extLst>
          </p:cNvPr>
          <p:cNvGrpSpPr/>
          <p:nvPr/>
        </p:nvGrpSpPr>
        <p:grpSpPr>
          <a:xfrm>
            <a:off x="2304104" y="4805029"/>
            <a:ext cx="240772" cy="215444"/>
            <a:chOff x="292829" y="1695755"/>
            <a:chExt cx="240772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D2AEFF6-6257-5375-B810-34C454DD24D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>
              <a:extLst>
                <a:ext uri="{FF2B5EF4-FFF2-40B4-BE49-F238E27FC236}">
                  <a16:creationId xmlns:a16="http://schemas.microsoft.com/office/drawing/2014/main" id="{8ED8A591-E6D2-AED2-916B-866E6668157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09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2D5206-7EED-1B58-1FA5-4CCA0F6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31" y="2104423"/>
            <a:ext cx="4323051" cy="2322225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 수집 이용 안내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마케팅 정보 수신동의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선호 극장선택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선호 장르선택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 선택정보 수정 페이지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선택정보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9732" y="1280009"/>
            <a:ext cx="4323051" cy="8244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154" y="1455748"/>
            <a:ext cx="1656207" cy="472937"/>
          </a:xfrm>
          <a:prstGeom prst="rect">
            <a:avLst/>
          </a:prstGeom>
          <a:solidFill>
            <a:srgbClr val="1718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lt1"/>
                </a:solidFill>
              </a:rPr>
              <a:t>마이 페이지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92D381-52C4-CB44-3408-24AF655CC82E}"/>
              </a:ext>
            </a:extLst>
          </p:cNvPr>
          <p:cNvGrpSpPr/>
          <p:nvPr/>
        </p:nvGrpSpPr>
        <p:grpSpPr>
          <a:xfrm>
            <a:off x="2380304" y="2534002"/>
            <a:ext cx="240772" cy="215444"/>
            <a:chOff x="292829" y="1695755"/>
            <a:chExt cx="240772" cy="21544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773A970-CB56-1973-7368-4CE4FA236842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96">
              <a:extLst>
                <a:ext uri="{FF2B5EF4-FFF2-40B4-BE49-F238E27FC236}">
                  <a16:creationId xmlns:a16="http://schemas.microsoft.com/office/drawing/2014/main" id="{2E4EFEF1-0CD4-F0DE-5E8F-179B799A7602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5893EC-D653-62A8-1948-F61D316D0C87}"/>
              </a:ext>
            </a:extLst>
          </p:cNvPr>
          <p:cNvGrpSpPr/>
          <p:nvPr/>
        </p:nvGrpSpPr>
        <p:grpSpPr>
          <a:xfrm>
            <a:off x="2289632" y="3265535"/>
            <a:ext cx="240772" cy="215444"/>
            <a:chOff x="292829" y="1695755"/>
            <a:chExt cx="240772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D2AEFF6-6257-5375-B810-34C454DD24DC}"/>
                </a:ext>
              </a:extLst>
            </p:cNvPr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96">
              <a:extLst>
                <a:ext uri="{FF2B5EF4-FFF2-40B4-BE49-F238E27FC236}">
                  <a16:creationId xmlns:a16="http://schemas.microsoft.com/office/drawing/2014/main" id="{8ED8A591-E6D2-AED2-916B-866E66681574}"/>
                </a:ext>
              </a:extLst>
            </p:cNvPr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A0AD10-8F03-A565-CF8A-6D91073A20B5}"/>
              </a:ext>
            </a:extLst>
          </p:cNvPr>
          <p:cNvSpPr/>
          <p:nvPr/>
        </p:nvSpPr>
        <p:spPr>
          <a:xfrm>
            <a:off x="2439730" y="3642360"/>
            <a:ext cx="4323052" cy="31987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53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84152"/>
              </p:ext>
            </p:extLst>
          </p:nvPr>
        </p:nvGraphicFramePr>
        <p:xfrm>
          <a:off x="8472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홈페이지 메인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전체보기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관리 좌측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관리 좌측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더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보기 버튼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더 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로그인시 보이는 플랫폼 메인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등을 관리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있고 박스오피스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1:1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문의가 </a:t>
                      </a:r>
                      <a:r>
                        <a:rPr lang="ko-KR" altLang="en-US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625052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/>
          <a:srcRect t="38580"/>
          <a:stretch>
            <a:fillRect/>
          </a:stretch>
        </p:blipFill>
        <p:spPr>
          <a:xfrm>
            <a:off x="2927217" y="2466347"/>
            <a:ext cx="5417514" cy="189875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2992100" y="4437112"/>
            <a:ext cx="2678650" cy="5601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/>
          <a:srcRect t="63970" r="33260" b="16280"/>
          <a:stretch>
            <a:fillRect/>
          </a:stretch>
        </p:blipFill>
        <p:spPr>
          <a:xfrm>
            <a:off x="5657990" y="4437112"/>
            <a:ext cx="2678650" cy="5601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94432" y="4450447"/>
            <a:ext cx="475481" cy="186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"/>
              <a:t>1:1 </a:t>
            </a:r>
            <a:r>
              <a:rPr lang="ko-KR" altLang="en-US" sz="600"/>
              <a:t>문의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94432" y="4608093"/>
            <a:ext cx="1049640" cy="1429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이벤트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55" name="TextBox 154"/>
          <p:cNvSpPr txBox="1"/>
          <p:nvPr/>
        </p:nvSpPr>
        <p:spPr>
          <a:xfrm>
            <a:off x="5694432" y="4774927"/>
            <a:ext cx="1265664" cy="1475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스토어 구매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2992100" y="4957233"/>
            <a:ext cx="2678650" cy="36899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2992100" y="5301208"/>
            <a:ext cx="2678650" cy="147474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4"/>
          <a:srcRect t="70710" r="33260" b="16280"/>
          <a:stretch>
            <a:fillRect/>
          </a:stretch>
        </p:blipFill>
        <p:spPr>
          <a:xfrm>
            <a:off x="5654725" y="4957233"/>
            <a:ext cx="2678650" cy="368993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4"/>
          <a:srcRect t="70710" r="33260" b="24090"/>
          <a:stretch>
            <a:fillRect/>
          </a:stretch>
        </p:blipFill>
        <p:spPr>
          <a:xfrm>
            <a:off x="5654725" y="5301208"/>
            <a:ext cx="2678650" cy="147474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5694432" y="4943265"/>
            <a:ext cx="1265664" cy="1411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환불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7" name="TextBox 166"/>
          <p:cNvSpPr txBox="1"/>
          <p:nvPr/>
        </p:nvSpPr>
        <p:spPr>
          <a:xfrm>
            <a:off x="5694432" y="5103604"/>
            <a:ext cx="1265664" cy="1427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</a:t>
            </a:r>
            <a:r>
              <a:rPr lang="en-US" altLang="ko-KR" sz="400"/>
              <a:t>] </a:t>
            </a:r>
            <a:r>
              <a:rPr lang="ko-KR" altLang="en-US" sz="400"/>
              <a:t>스토어 구매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sp>
        <p:nvSpPr>
          <p:cNvPr id="168" name="TextBox 167"/>
          <p:cNvSpPr txBox="1"/>
          <p:nvPr/>
        </p:nvSpPr>
        <p:spPr>
          <a:xfrm>
            <a:off x="5694432" y="5274699"/>
            <a:ext cx="1265664" cy="1431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"/>
              <a:t>[DW</a:t>
            </a:r>
            <a:r>
              <a:rPr lang="ko-KR" altLang="en-US" sz="400"/>
              <a:t>시네마 영화 문의드립니다</a:t>
            </a:r>
            <a:r>
              <a:rPr lang="en-US" altLang="ko-KR" sz="400"/>
              <a:t>.</a:t>
            </a:r>
            <a:endParaRPr lang="ko-KR" altLang="en-US" sz="400"/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/>
          <a:srcRect l="91210" t="28230" r="1030" b="64620"/>
          <a:stretch>
            <a:fillRect/>
          </a:stretch>
        </p:blipFill>
        <p:spPr>
          <a:xfrm>
            <a:off x="7729097" y="2183776"/>
            <a:ext cx="527144" cy="305424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7747309" y="446820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62392" y="296940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662392" y="3325484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609305" y="368826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426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641189" y="4098667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09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008124" y="1912066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520221" y="2233654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836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129186" y="444438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86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62392" y="2578131"/>
            <a:ext cx="240772" cy="215444"/>
            <a:chOff x="292829" y="1695755"/>
            <a:chExt cx="240772" cy="215444"/>
          </a:xfrm>
        </p:grpSpPr>
        <p:sp>
          <p:nvSpPr>
            <p:cNvPr id="55" name="타원 5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TextBox 96"/>
            <p:cNvSpPr txBox="1"/>
            <p:nvPr/>
          </p:nvSpPr>
          <p:spPr>
            <a:xfrm>
              <a:off x="292829" y="1695755"/>
              <a:ext cx="24832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170" name="표 16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메인 페이지 및 왼쪽메뉴바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 리스트 출력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지역별 구분 선택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특정 키워드를 통한 검색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리스트 목록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 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지역을 구분하는 검색기능과 각 지점별 리스트를 출력하는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411540" y="5328914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670749" y="5328914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35" name="TextBox 34"/>
          <p:cNvSpPr txBox="1"/>
          <p:nvPr/>
        </p:nvSpPr>
        <p:spPr>
          <a:xfrm>
            <a:off x="5429878" y="5328914"/>
            <a:ext cx="25273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35"/>
          <p:cNvSpPr txBox="1"/>
          <p:nvPr/>
        </p:nvSpPr>
        <p:spPr>
          <a:xfrm>
            <a:off x="5181092" y="5328914"/>
            <a:ext cx="25387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37" name="TextBox 36"/>
          <p:cNvSpPr txBox="1"/>
          <p:nvPr/>
        </p:nvSpPr>
        <p:spPr>
          <a:xfrm>
            <a:off x="5903192" y="5328914"/>
            <a:ext cx="25567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0" name="그룹 39"/>
          <p:cNvGrpSpPr/>
          <p:nvPr/>
        </p:nvGrpSpPr>
        <p:grpSpPr>
          <a:xfrm>
            <a:off x="5907820" y="2695556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152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995901" y="244393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893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883624" y="3672755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6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470470" y="3766086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097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54702" y="5329113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24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008124" y="218660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561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567665" y="5608304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830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지점관리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등록 모달 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이름 지정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영화관 지점 지역 구분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지점 주소 등록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상세 주소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모달 창 닫기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등록 클릭 시 영화관 명과 주소 해당 지점 관리자 등록 모달 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98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03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1784" y="282215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지점등록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7728" y="3210259"/>
            <a:ext cx="720080" cy="2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7728" y="34927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7728" y="3775331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47728" y="4057867"/>
            <a:ext cx="720080" cy="23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상세주소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47728" y="4340403"/>
            <a:ext cx="1080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아이디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47728" y="4622939"/>
            <a:ext cx="11521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비밀번호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12017" y="3210259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5112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12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5112017" y="4059570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5" name="TextBox 54"/>
          <p:cNvSpPr txBox="1"/>
          <p:nvPr/>
        </p:nvSpPr>
        <p:spPr>
          <a:xfrm>
            <a:off x="5112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5112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1524000" y="0"/>
          <a:ext cx="6372198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메인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SS-RC-01-00-02</a:t>
                      </a: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지점 관리 메인</a:t>
                      </a:r>
                      <a:r>
                        <a:rPr lang="ko-KR" altLang="en-US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지점 관리 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5" name="그룹 44"/>
          <p:cNvGrpSpPr/>
          <p:nvPr/>
        </p:nvGrpSpPr>
        <p:grpSpPr>
          <a:xfrm>
            <a:off x="4432539" y="2881330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496407" y="3529800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3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483984" y="3812805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483984" y="4098126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483984" y="4369582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95967" y="4667192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35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708832" y="4718794"/>
            <a:ext cx="240772" cy="215444"/>
            <a:chOff x="292829" y="1695755"/>
            <a:chExt cx="240772" cy="215444"/>
          </a:xfrm>
        </p:grpSpPr>
        <p:sp>
          <p:nvSpPr>
            <p:cNvPr id="72" name="타원 7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202894" y="4718191"/>
            <a:ext cx="240772" cy="215444"/>
            <a:chOff x="292829" y="1695755"/>
            <a:chExt cx="240772" cy="215444"/>
          </a:xfrm>
        </p:grpSpPr>
        <p:sp>
          <p:nvSpPr>
            <p:cNvPr id="75" name="타원 7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" name="TextBox 96"/>
            <p:cNvSpPr txBox="1"/>
            <p:nvPr/>
          </p:nvSpPr>
          <p:spPr>
            <a:xfrm>
              <a:off x="292829" y="1695755"/>
              <a:ext cx="24172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495349" y="3235131"/>
            <a:ext cx="240772" cy="215444"/>
            <a:chOff x="292829" y="1695755"/>
            <a:chExt cx="240772" cy="215444"/>
          </a:xfrm>
        </p:grpSpPr>
        <p:sp>
          <p:nvSpPr>
            <p:cNvPr id="78" name="타원 7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9" name="TextBox 96"/>
            <p:cNvSpPr txBox="1"/>
            <p:nvPr/>
          </p:nvSpPr>
          <p:spPr>
            <a:xfrm>
              <a:off x="292829" y="1695755"/>
              <a:ext cx="244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영화관 수정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명을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구분을 수정 할 수 있다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주소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 가능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수정 가능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아이디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관리자 비밀번호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창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 수정 버튼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 수정 버튼 클릭 시 나오는 창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이름과 주소 관리자를 수정 할 수 있으며 삭제 또한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2975974" y="2986412"/>
          <a:ext cx="5389550" cy="229394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지점관리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영화관명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지역구분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지점 관리자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대전광역시 유성구 계룡로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봉명동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센트럴프라자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admin1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대전 중앙로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대전광역시 중구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대흥동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공주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공주시 신관동 흑수골길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논산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충청남도 논산시 중앙로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255, 3,4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세종청사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/>
                        <a:t>대전</a:t>
                      </a:r>
                      <a:r>
                        <a:rPr lang="en-US" altLang="ko-KR" sz="700"/>
                        <a:t>/</a:t>
                      </a:r>
                      <a:r>
                        <a:rPr lang="ko-KR" altLang="en-US" sz="700"/>
                        <a:t>충청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도움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(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어진동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엠브릿지 지하</a:t>
                      </a:r>
                      <a:r>
                        <a:rPr lang="en-US" altLang="ko-KR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admin5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13577" y="2683658"/>
            <a:ext cx="407463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지역구분  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1452" y="5328914"/>
            <a:ext cx="648899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지점등록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9684" y="3736132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9684" y="4103049"/>
            <a:ext cx="409430" cy="2193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9684" y="4411712"/>
            <a:ext cx="409430" cy="21553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9684" y="4718794"/>
            <a:ext cx="409430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49684" y="5011142"/>
            <a:ext cx="409430" cy="21617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98863" y="1772815"/>
            <a:ext cx="6763293" cy="4175903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503712" y="2747628"/>
            <a:ext cx="3216610" cy="2494346"/>
          </a:xfrm>
          <a:prstGeom prst="rect">
            <a:avLst/>
          </a:prstGeom>
          <a:solidFill>
            <a:srgbClr val="F4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1784" y="282215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지점수정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7728" y="3210259"/>
            <a:ext cx="720080" cy="2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영화관명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7728" y="3492795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지역구분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7728" y="3775331"/>
            <a:ext cx="7200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주소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47728" y="4057867"/>
            <a:ext cx="720080" cy="23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상세주소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47728" y="4340403"/>
            <a:ext cx="1080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아이디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47728" y="4622939"/>
            <a:ext cx="11521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 비밀번호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12017" y="3210259"/>
            <a:ext cx="1416031" cy="23588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 유성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12017" y="3492795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대전</a:t>
            </a:r>
            <a:r>
              <a:rPr lang="en-US" altLang="ko-KR" sz="1000"/>
              <a:t>/</a:t>
            </a:r>
            <a:r>
              <a:rPr lang="ko-KR" altLang="en-US" sz="1000"/>
              <a:t>충청            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12017" y="3775331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54" name="TextBox 53"/>
          <p:cNvSpPr txBox="1"/>
          <p:nvPr/>
        </p:nvSpPr>
        <p:spPr>
          <a:xfrm>
            <a:off x="5112017" y="4059570"/>
            <a:ext cx="1416031" cy="21544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센트럴프라자 </a:t>
            </a:r>
            <a:r>
              <a:rPr lang="en-US" altLang="ko-KR" sz="800"/>
              <a:t>5</a:t>
            </a:r>
            <a:r>
              <a:rPr lang="ko-KR" altLang="en-US" sz="800"/>
              <a:t>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12017" y="4622938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admin1</a:t>
            </a:r>
            <a:endParaRPr lang="ko-KR" altLang="en-US" sz="1000"/>
          </a:p>
        </p:txBody>
      </p:sp>
      <p:sp>
        <p:nvSpPr>
          <p:cNvPr id="56" name="TextBox 55"/>
          <p:cNvSpPr txBox="1"/>
          <p:nvPr/>
        </p:nvSpPr>
        <p:spPr>
          <a:xfrm>
            <a:off x="5112017" y="4342263"/>
            <a:ext cx="1416031" cy="246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admin1</a:t>
            </a:r>
            <a:endParaRPr lang="ko-KR" altLang="en-US" sz="1000"/>
          </a:p>
        </p:txBody>
      </p:sp>
      <p:sp>
        <p:nvSpPr>
          <p:cNvPr id="57" name="TextBox 56"/>
          <p:cNvSpPr txBox="1"/>
          <p:nvPr/>
        </p:nvSpPr>
        <p:spPr>
          <a:xfrm>
            <a:off x="6096000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04008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2017" y="3739016"/>
            <a:ext cx="14160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대전광역시 유성구 계룡로</a:t>
            </a:r>
            <a:r>
              <a:rPr lang="en-US" altLang="ko-KR" sz="800"/>
              <a:t>132</a:t>
            </a:r>
            <a:r>
              <a:rPr lang="ko-KR" altLang="en-US" sz="800"/>
              <a:t>번길 </a:t>
            </a:r>
            <a:r>
              <a:rPr lang="en-US" altLang="ko-KR" sz="800"/>
              <a:t>10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123892" y="4958084"/>
            <a:ext cx="432048" cy="230832"/>
          </a:xfrm>
          <a:prstGeom prst="rect">
            <a:avLst/>
          </a:prstGeom>
          <a:solidFill>
            <a:srgbClr val="343A40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432539" y="2881330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496407" y="3529800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TextBox 96"/>
            <p:cNvSpPr txBox="1"/>
            <p:nvPr/>
          </p:nvSpPr>
          <p:spPr>
            <a:xfrm>
              <a:off x="292829" y="1695755"/>
              <a:ext cx="243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483984" y="3812805"/>
            <a:ext cx="240772" cy="215444"/>
            <a:chOff x="292829" y="1695755"/>
            <a:chExt cx="240772" cy="215444"/>
          </a:xfrm>
        </p:grpSpPr>
        <p:sp>
          <p:nvSpPr>
            <p:cNvPr id="61" name="타원 6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483984" y="4098126"/>
            <a:ext cx="240772" cy="215444"/>
            <a:chOff x="292829" y="1695755"/>
            <a:chExt cx="240772" cy="215444"/>
          </a:xfrm>
        </p:grpSpPr>
        <p:sp>
          <p:nvSpPr>
            <p:cNvPr id="64" name="타원 6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483984" y="4369582"/>
            <a:ext cx="240772" cy="215444"/>
            <a:chOff x="292829" y="1695755"/>
            <a:chExt cx="240772" cy="215444"/>
          </a:xfrm>
        </p:grpSpPr>
        <p:sp>
          <p:nvSpPr>
            <p:cNvPr id="67" name="타원 6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TextBox 96"/>
            <p:cNvSpPr txBox="1"/>
            <p:nvPr/>
          </p:nvSpPr>
          <p:spPr>
            <a:xfrm>
              <a:off x="292829" y="1695755"/>
              <a:ext cx="2460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495967" y="4667192"/>
            <a:ext cx="240772" cy="215444"/>
            <a:chOff x="292829" y="1695755"/>
            <a:chExt cx="240772" cy="215444"/>
          </a:xfrm>
        </p:grpSpPr>
        <p:sp>
          <p:nvSpPr>
            <p:cNvPr id="70" name="타원 6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TextBox 96"/>
            <p:cNvSpPr txBox="1"/>
            <p:nvPr/>
          </p:nvSpPr>
          <p:spPr>
            <a:xfrm>
              <a:off x="292829" y="1695755"/>
              <a:ext cx="24354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495349" y="3235131"/>
            <a:ext cx="240772" cy="215444"/>
            <a:chOff x="292829" y="1695755"/>
            <a:chExt cx="240772" cy="215444"/>
          </a:xfrm>
        </p:grpSpPr>
        <p:sp>
          <p:nvSpPr>
            <p:cNvPr id="73" name="타원 7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96"/>
            <p:cNvSpPr txBox="1"/>
            <p:nvPr/>
          </p:nvSpPr>
          <p:spPr>
            <a:xfrm>
              <a:off x="292829" y="1695755"/>
              <a:ext cx="244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219530" y="5230036"/>
            <a:ext cx="240772" cy="215444"/>
            <a:chOff x="292829" y="1695755"/>
            <a:chExt cx="240772" cy="215444"/>
          </a:xfrm>
        </p:grpSpPr>
        <p:sp>
          <p:nvSpPr>
            <p:cNvPr id="76" name="타원 7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96"/>
            <p:cNvSpPr txBox="1"/>
            <p:nvPr/>
          </p:nvSpPr>
          <p:spPr>
            <a:xfrm>
              <a:off x="292829" y="1695755"/>
              <a:ext cx="24401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5706148" y="5230036"/>
            <a:ext cx="240772" cy="215444"/>
            <a:chOff x="292829" y="1695755"/>
            <a:chExt cx="240772" cy="215444"/>
          </a:xfrm>
        </p:grpSpPr>
        <p:sp>
          <p:nvSpPr>
            <p:cNvPr id="79" name="타원 7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TextBox 96"/>
            <p:cNvSpPr txBox="1"/>
            <p:nvPr/>
          </p:nvSpPr>
          <p:spPr>
            <a:xfrm>
              <a:off x="292829" y="1695755"/>
              <a:ext cx="24316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182389" y="5220413"/>
            <a:ext cx="296876" cy="215444"/>
            <a:chOff x="292829" y="1695755"/>
            <a:chExt cx="296876" cy="215444"/>
          </a:xfrm>
        </p:grpSpPr>
        <p:sp>
          <p:nvSpPr>
            <p:cNvPr id="82" name="타원 8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" name="TextBox 96"/>
            <p:cNvSpPr txBox="1"/>
            <p:nvPr/>
          </p:nvSpPr>
          <p:spPr>
            <a:xfrm>
              <a:off x="292829" y="1695755"/>
              <a:ext cx="3003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지점관리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지점등록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 목록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박스오피스 리스트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예정 작 리스트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영화 검색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리스트 메인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검색기능과 영화등록이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7889" y="2807920"/>
            <a:ext cx="5082317" cy="18974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39380"/>
          <a:stretch>
            <a:fillRect/>
          </a:stretch>
        </p:blipFill>
        <p:spPr>
          <a:xfrm>
            <a:off x="3110288" y="4797153"/>
            <a:ext cx="5113734" cy="11521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26600" r="76980" b="64700"/>
          <a:stretch>
            <a:fillRect/>
          </a:stretch>
        </p:blipFill>
        <p:spPr>
          <a:xfrm>
            <a:off x="3008124" y="2473653"/>
            <a:ext cx="1242324" cy="29497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60096" y="2570609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전체검색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8776" y="2550096"/>
            <a:ext cx="418438" cy="21977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47943" y="2242821"/>
            <a:ext cx="64927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영화등록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955006" y="216644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15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256004" y="2254205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58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672064" y="2557790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880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214538" y="2726616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75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96440" y="2729374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78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2052" name="표 205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영화관리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7"/>
          <a:ext cx="2111351" cy="668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008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포스터 이미지 등록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제목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9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감독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5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상영시간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3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개봉일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2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종료일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91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7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9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출연진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7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타입 선택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소개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9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관련 사진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2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 파일 업로드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2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2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584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42471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포스터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예고편 등을 업로드하고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영화관련 정보들을 입력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980728"/>
            <a:ext cx="6831740" cy="561662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6792" y="1506270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영화등록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71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u="sng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4677" y="1916832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제목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84030" y="191683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5" name="TextBox 24"/>
          <p:cNvSpPr txBox="1"/>
          <p:nvPr/>
        </p:nvSpPr>
        <p:spPr>
          <a:xfrm>
            <a:off x="5174677" y="2590836"/>
            <a:ext cx="992143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러닝타임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84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00"/>
              <a:t>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74677" y="2927838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74677" y="3264841"/>
            <a:ext cx="1209355" cy="26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 종료일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74676" y="2253834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감독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71664" y="4761096"/>
            <a:ext cx="1209355" cy="26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영화소개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06124" y="4782256"/>
            <a:ext cx="432048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>
              <a:defRPr/>
            </a:pPr>
            <a:endParaRPr lang="ko-KR" altLang="en-US" sz="1000"/>
          </a:p>
        </p:txBody>
      </p:sp>
      <p:sp>
        <p:nvSpPr>
          <p:cNvPr id="36" name="TextBox 35"/>
          <p:cNvSpPr txBox="1"/>
          <p:nvPr/>
        </p:nvSpPr>
        <p:spPr>
          <a:xfrm>
            <a:off x="6384030" y="225212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174676" y="3562386"/>
            <a:ext cx="1209355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장르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84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74676" y="3856736"/>
            <a:ext cx="1209355" cy="26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관람등급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84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▼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84030" y="2882622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5" name="TextBox 44"/>
          <p:cNvSpPr txBox="1"/>
          <p:nvPr/>
        </p:nvSpPr>
        <p:spPr>
          <a:xfrm>
            <a:off x="6384030" y="3221559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6" name="TextBox 45"/>
          <p:cNvSpPr txBox="1"/>
          <p:nvPr/>
        </p:nvSpPr>
        <p:spPr>
          <a:xfrm>
            <a:off x="5213865" y="4159814"/>
            <a:ext cx="1209355" cy="26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출연진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84030" y="4133735"/>
            <a:ext cx="1800201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48" name="TextBox 47"/>
          <p:cNvSpPr txBox="1"/>
          <p:nvPr/>
        </p:nvSpPr>
        <p:spPr>
          <a:xfrm>
            <a:off x="3077356" y="5111723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77356" y="5518371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085407" y="5123544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085407" y="551914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80369" y="5954598"/>
            <a:ext cx="415498" cy="2156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33640" y="5954598"/>
            <a:ext cx="415498" cy="21569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89082" y="4480657"/>
            <a:ext cx="954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상영타입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72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1" name="TextBox 60"/>
          <p:cNvSpPr txBox="1"/>
          <p:nvPr/>
        </p:nvSpPr>
        <p:spPr>
          <a:xfrm>
            <a:off x="4223793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더빙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0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3" name="TextBox 62"/>
          <p:cNvSpPr txBox="1"/>
          <p:nvPr/>
        </p:nvSpPr>
        <p:spPr>
          <a:xfrm>
            <a:off x="502194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자막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7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587878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2D</a:t>
            </a:r>
            <a:endParaRPr lang="ko-KR" altLang="en-US" sz="1100"/>
          </a:p>
        </p:txBody>
      </p:sp>
      <p:sp>
        <p:nvSpPr>
          <p:cNvPr id="66" name="TextBox 65"/>
          <p:cNvSpPr txBox="1"/>
          <p:nvPr/>
        </p:nvSpPr>
        <p:spPr>
          <a:xfrm>
            <a:off x="6592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7" name="TextBox 66"/>
          <p:cNvSpPr txBox="1"/>
          <p:nvPr/>
        </p:nvSpPr>
        <p:spPr>
          <a:xfrm>
            <a:off x="6744072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3D</a:t>
            </a:r>
            <a:endParaRPr lang="ko-KR" altLang="en-US" sz="1100"/>
          </a:p>
        </p:txBody>
      </p:sp>
      <p:grpSp>
        <p:nvGrpSpPr>
          <p:cNvPr id="52" name="그룹 51"/>
          <p:cNvGrpSpPr/>
          <p:nvPr/>
        </p:nvGrpSpPr>
        <p:grpSpPr>
          <a:xfrm>
            <a:off x="2819850" y="1555784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33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158453" y="3069250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76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992318" y="1953816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2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003507" y="2300343"/>
            <a:ext cx="240772" cy="215444"/>
            <a:chOff x="292829" y="1695755"/>
            <a:chExt cx="240772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003507" y="2632398"/>
            <a:ext cx="240772" cy="215444"/>
            <a:chOff x="292829" y="1695755"/>
            <a:chExt cx="240772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003507" y="2965987"/>
            <a:ext cx="240772" cy="215444"/>
            <a:chOff x="292829" y="1695755"/>
            <a:chExt cx="240772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5003507" y="3310938"/>
            <a:ext cx="240772" cy="215444"/>
            <a:chOff x="292829" y="1695755"/>
            <a:chExt cx="240772" cy="215444"/>
          </a:xfrm>
        </p:grpSpPr>
        <p:sp>
          <p:nvSpPr>
            <p:cNvPr id="83" name="타원 8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003507" y="3613241"/>
            <a:ext cx="240772" cy="215444"/>
            <a:chOff x="292829" y="1695755"/>
            <a:chExt cx="240772" cy="215444"/>
          </a:xfrm>
        </p:grpSpPr>
        <p:sp>
          <p:nvSpPr>
            <p:cNvPr id="86" name="타원 8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003507" y="3918770"/>
            <a:ext cx="240772" cy="215444"/>
            <a:chOff x="292829" y="1695755"/>
            <a:chExt cx="240772" cy="215444"/>
          </a:xfrm>
        </p:grpSpPr>
        <p:sp>
          <p:nvSpPr>
            <p:cNvPr id="89" name="타원 8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003507" y="4213120"/>
            <a:ext cx="296876" cy="215444"/>
            <a:chOff x="292829" y="1695755"/>
            <a:chExt cx="296876" cy="215444"/>
          </a:xfrm>
        </p:grpSpPr>
        <p:sp>
          <p:nvSpPr>
            <p:cNvPr id="92" name="타원 9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TextBox 96"/>
            <p:cNvSpPr txBox="1"/>
            <p:nvPr/>
          </p:nvSpPr>
          <p:spPr>
            <a:xfrm>
              <a:off x="292829" y="1695755"/>
              <a:ext cx="2981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851834" y="4510682"/>
            <a:ext cx="296876" cy="215444"/>
            <a:chOff x="292829" y="1695755"/>
            <a:chExt cx="296876" cy="215444"/>
          </a:xfrm>
        </p:grpSpPr>
        <p:sp>
          <p:nvSpPr>
            <p:cNvPr id="95" name="타원 9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292829" y="1695755"/>
              <a:ext cx="30665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851219" y="4794624"/>
            <a:ext cx="296876" cy="215444"/>
            <a:chOff x="292829" y="1695755"/>
            <a:chExt cx="296876" cy="215444"/>
          </a:xfrm>
        </p:grpSpPr>
        <p:sp>
          <p:nvSpPr>
            <p:cNvPr id="98" name="타원 9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9" name="TextBox 96"/>
            <p:cNvSpPr txBox="1"/>
            <p:nvPr/>
          </p:nvSpPr>
          <p:spPr>
            <a:xfrm>
              <a:off x="292829" y="1695755"/>
              <a:ext cx="29774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2848205" y="5146635"/>
            <a:ext cx="296876" cy="215444"/>
            <a:chOff x="292829" y="1695755"/>
            <a:chExt cx="296876" cy="215444"/>
          </a:xfrm>
        </p:grpSpPr>
        <p:sp>
          <p:nvSpPr>
            <p:cNvPr id="101" name="타원 10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" name="TextBox 96"/>
            <p:cNvSpPr txBox="1"/>
            <p:nvPr/>
          </p:nvSpPr>
          <p:spPr>
            <a:xfrm>
              <a:off x="292829" y="1695755"/>
              <a:ext cx="30076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13</a:t>
              </a: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2838354" y="5566486"/>
            <a:ext cx="296876" cy="215444"/>
            <a:chOff x="292829" y="1695755"/>
            <a:chExt cx="296876" cy="215444"/>
          </a:xfrm>
        </p:grpSpPr>
        <p:sp>
          <p:nvSpPr>
            <p:cNvPr id="107" name="타원 10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8" name="TextBox 96"/>
            <p:cNvSpPr txBox="1"/>
            <p:nvPr/>
          </p:nvSpPr>
          <p:spPr>
            <a:xfrm>
              <a:off x="292829" y="1695755"/>
              <a:ext cx="3010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14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5267732" y="6224140"/>
            <a:ext cx="296876" cy="215444"/>
            <a:chOff x="292829" y="1695755"/>
            <a:chExt cx="296876" cy="215444"/>
          </a:xfrm>
        </p:grpSpPr>
        <p:sp>
          <p:nvSpPr>
            <p:cNvPr id="113" name="타원 11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4" name="TextBox 96"/>
            <p:cNvSpPr txBox="1"/>
            <p:nvPr/>
          </p:nvSpPr>
          <p:spPr>
            <a:xfrm>
              <a:off x="292829" y="1695755"/>
              <a:ext cx="3005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5721003" y="6231030"/>
            <a:ext cx="296876" cy="215444"/>
            <a:chOff x="292829" y="1695755"/>
            <a:chExt cx="296876" cy="215444"/>
          </a:xfrm>
        </p:grpSpPr>
        <p:sp>
          <p:nvSpPr>
            <p:cNvPr id="116" name="타원 1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8" name="TextBox 96"/>
            <p:cNvSpPr txBox="1"/>
            <p:nvPr/>
          </p:nvSpPr>
          <p:spPr>
            <a:xfrm>
              <a:off x="292829" y="1695755"/>
              <a:ext cx="30451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16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47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제목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할 영화 감독 이름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러닝타임 수정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개봉일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상영 종료일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장르 수정 가능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관람 등급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영화 출연진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상영 타입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3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소개 수정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내용의 정보를 수정하는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6792" y="1506270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영화수정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71664" y="1916832"/>
            <a:ext cx="1944216" cy="25202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포스터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4677" y="1916832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제목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74677" y="2590836"/>
            <a:ext cx="992143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러닝타임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74677" y="2927838"/>
            <a:ext cx="992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개봉일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74677" y="3264841"/>
            <a:ext cx="1209355" cy="26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 종료일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74676" y="2253834"/>
            <a:ext cx="1209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감독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71664" y="4761096"/>
            <a:ext cx="1209355" cy="26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영화소개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71664" y="5049208"/>
            <a:ext cx="5112568" cy="8448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올여름</a:t>
            </a:r>
            <a:r>
              <a:rPr lang="en-US" altLang="ko-KR" sz="1000"/>
              <a:t>, </a:t>
            </a:r>
            <a:r>
              <a:rPr lang="ko-KR" altLang="en-US" sz="1000"/>
              <a:t>세상이 살아 숨 쉰다</a:t>
            </a:r>
            <a:br>
              <a:rPr lang="ko-KR" altLang="en-US" sz="1000"/>
            </a:br>
            <a:r>
              <a:rPr lang="ko-KR" altLang="en-US" sz="1000"/>
              <a:t>불</a:t>
            </a:r>
            <a:r>
              <a:rPr lang="en-US" altLang="ko-KR" sz="1000"/>
              <a:t>, </a:t>
            </a:r>
            <a:r>
              <a:rPr lang="ko-KR" altLang="en-US" sz="1000"/>
              <a:t>물</a:t>
            </a:r>
            <a:r>
              <a:rPr lang="en-US" altLang="ko-KR" sz="1000"/>
              <a:t>, </a:t>
            </a:r>
            <a:r>
              <a:rPr lang="ko-KR" altLang="en-US" sz="1000"/>
              <a:t>공기</a:t>
            </a:r>
            <a:r>
              <a:rPr lang="en-US" altLang="ko-KR" sz="1000"/>
              <a:t>, </a:t>
            </a:r>
            <a:r>
              <a:rPr lang="ko-KR" altLang="en-US" sz="1000"/>
              <a:t>흙 </a:t>
            </a:r>
            <a:r>
              <a:rPr lang="en-US" altLang="ko-KR" sz="1000"/>
              <a:t>4</a:t>
            </a:r>
            <a:r>
              <a:rPr lang="ko-KR" altLang="en-US" sz="1000"/>
              <a:t>개의 원소들이 살고 있는 ‘엘리멘트 시티’</a:t>
            </a:r>
            <a:br>
              <a:rPr lang="ko-KR" altLang="en-US" sz="1000"/>
            </a:br>
            <a:r>
              <a:rPr lang="ko-KR" altLang="en-US" sz="1000"/>
              <a:t>재치 있고 불처럼 열정 넘치는 ‘앰버</a:t>
            </a:r>
            <a:r>
              <a:rPr lang="en-US" altLang="ko-KR" sz="1000"/>
              <a:t>'</a:t>
            </a:r>
            <a:r>
              <a:rPr lang="ko-KR" altLang="en-US" sz="1000"/>
              <a:t>는 어느 날 우연히</a:t>
            </a:r>
            <a:br>
              <a:rPr lang="ko-KR" altLang="en-US" sz="1000"/>
            </a:br>
            <a:r>
              <a:rPr lang="ko-KR" altLang="en-US" sz="1000"/>
              <a:t>유쾌하고 감성적이며 물 흐르듯 사는 </a:t>
            </a:r>
            <a:r>
              <a:rPr lang="en-US" altLang="ko-KR" sz="1000"/>
              <a:t>'</a:t>
            </a:r>
            <a:r>
              <a:rPr lang="ko-KR" altLang="en-US" sz="1000"/>
              <a:t>웨이드</a:t>
            </a:r>
            <a:r>
              <a:rPr lang="en-US" altLang="ko-KR" sz="1000"/>
              <a:t>'</a:t>
            </a:r>
            <a:r>
              <a:rPr lang="ko-KR" altLang="en-US" sz="1000"/>
              <a:t>를 만나 특별한 우정을 쌓으며</a:t>
            </a:r>
            <a:r>
              <a:rPr lang="en-US" altLang="ko-KR" sz="1000"/>
              <a:t>,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지금껏 믿어온 모든 것들이 흔들리는 새로운 경험을 하게 되는데</a:t>
            </a:r>
            <a:r>
              <a:rPr lang="en-US" altLang="ko-KR" sz="1000"/>
              <a:t>...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5174676" y="3562386"/>
            <a:ext cx="1209355" cy="26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장르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74676" y="3856736"/>
            <a:ext cx="1209355" cy="26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관람등급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74676" y="4160113"/>
            <a:ext cx="1209355" cy="267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출연진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89082" y="4480657"/>
            <a:ext cx="954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상영타입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72678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1" name="TextBox 60"/>
          <p:cNvSpPr txBox="1"/>
          <p:nvPr/>
        </p:nvSpPr>
        <p:spPr>
          <a:xfrm>
            <a:off x="4223793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더빙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87083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3" name="TextBox 62"/>
          <p:cNvSpPr txBox="1"/>
          <p:nvPr/>
        </p:nvSpPr>
        <p:spPr>
          <a:xfrm>
            <a:off x="502194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자막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7673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5" name="TextBox 64"/>
          <p:cNvSpPr txBox="1"/>
          <p:nvPr/>
        </p:nvSpPr>
        <p:spPr>
          <a:xfrm>
            <a:off x="5878788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2D</a:t>
            </a:r>
            <a:endParaRPr lang="ko-KR" altLang="en-US" sz="1100"/>
          </a:p>
        </p:txBody>
      </p:sp>
      <p:sp>
        <p:nvSpPr>
          <p:cNvPr id="66" name="TextBox 65"/>
          <p:cNvSpPr txBox="1"/>
          <p:nvPr/>
        </p:nvSpPr>
        <p:spPr>
          <a:xfrm>
            <a:off x="6592957" y="4547156"/>
            <a:ext cx="144000" cy="14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67" name="TextBox 66"/>
          <p:cNvSpPr txBox="1"/>
          <p:nvPr/>
        </p:nvSpPr>
        <p:spPr>
          <a:xfrm>
            <a:off x="6744072" y="4480657"/>
            <a:ext cx="5760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3D</a:t>
            </a:r>
            <a:endParaRPr lang="ko-KR" altLang="en-US" sz="1100"/>
          </a:p>
        </p:txBody>
      </p:sp>
      <p:pic>
        <p:nvPicPr>
          <p:cNvPr id="50" name="Picture 2" descr="C:\Users\김민경\Desktop\엘리멘탈 포스터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028807" y="1936428"/>
            <a:ext cx="1944000" cy="256277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6384030" y="191683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엘리멘탈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84030" y="2587418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109                            </a:t>
            </a:r>
            <a:r>
              <a:rPr lang="ko-KR" altLang="en-US" sz="1000"/>
              <a:t>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84030" y="2252125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피터 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84030" y="355151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애니메이션                   ▼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84030" y="3845866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전체관람가                   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84030" y="2882622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2023-06-14</a:t>
            </a:r>
            <a:endParaRPr lang="ko-KR" altLang="en-US" sz="1000"/>
          </a:p>
        </p:txBody>
      </p:sp>
      <p:sp>
        <p:nvSpPr>
          <p:cNvPr id="70" name="TextBox 69"/>
          <p:cNvSpPr txBox="1"/>
          <p:nvPr/>
        </p:nvSpPr>
        <p:spPr>
          <a:xfrm>
            <a:off x="6384030" y="3221559"/>
            <a:ext cx="180020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2023-10-30</a:t>
            </a:r>
            <a:endParaRPr lang="ko-KR" altLang="en-US" sz="1000"/>
          </a:p>
        </p:txBody>
      </p:sp>
      <p:sp>
        <p:nvSpPr>
          <p:cNvPr id="71" name="TextBox 70"/>
          <p:cNvSpPr txBox="1"/>
          <p:nvPr/>
        </p:nvSpPr>
        <p:spPr>
          <a:xfrm>
            <a:off x="6384030" y="4133735"/>
            <a:ext cx="1800201" cy="2363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레아 루이스</a:t>
            </a:r>
            <a:r>
              <a:rPr lang="en-US" altLang="ko-KR" sz="1000"/>
              <a:t>, </a:t>
            </a:r>
            <a:r>
              <a:rPr lang="ko-KR" altLang="en-US" sz="1000"/>
              <a:t>마무두 아티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7768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808566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70748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38359" y="4487780"/>
            <a:ext cx="288032" cy="244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/>
              <a:t>√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2820991" y="1539395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22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4992318" y="1953816"/>
            <a:ext cx="240772" cy="215444"/>
            <a:chOff x="292829" y="1695755"/>
            <a:chExt cx="240772" cy="215444"/>
          </a:xfrm>
        </p:grpSpPr>
        <p:sp>
          <p:nvSpPr>
            <p:cNvPr id="81" name="타원 8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TextBox 96"/>
            <p:cNvSpPr txBox="1"/>
            <p:nvPr/>
          </p:nvSpPr>
          <p:spPr>
            <a:xfrm>
              <a:off x="292829" y="1695755"/>
              <a:ext cx="242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5003507" y="2300343"/>
            <a:ext cx="240772" cy="215444"/>
            <a:chOff x="292829" y="1695755"/>
            <a:chExt cx="240772" cy="215444"/>
          </a:xfrm>
        </p:grpSpPr>
        <p:sp>
          <p:nvSpPr>
            <p:cNvPr id="84" name="타원 8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5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003507" y="2632398"/>
            <a:ext cx="240772" cy="215444"/>
            <a:chOff x="292829" y="1695755"/>
            <a:chExt cx="240772" cy="215444"/>
          </a:xfrm>
        </p:grpSpPr>
        <p:sp>
          <p:nvSpPr>
            <p:cNvPr id="87" name="타원 8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8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003507" y="2965987"/>
            <a:ext cx="240772" cy="215444"/>
            <a:chOff x="292829" y="1695755"/>
            <a:chExt cx="240772" cy="215444"/>
          </a:xfrm>
        </p:grpSpPr>
        <p:sp>
          <p:nvSpPr>
            <p:cNvPr id="90" name="타원 8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5003507" y="3310938"/>
            <a:ext cx="240772" cy="215444"/>
            <a:chOff x="292829" y="1695755"/>
            <a:chExt cx="240772" cy="215444"/>
          </a:xfrm>
        </p:grpSpPr>
        <p:sp>
          <p:nvSpPr>
            <p:cNvPr id="93" name="타원 9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4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003507" y="3613241"/>
            <a:ext cx="240772" cy="215444"/>
            <a:chOff x="292829" y="1695755"/>
            <a:chExt cx="240772" cy="215444"/>
          </a:xfrm>
        </p:grpSpPr>
        <p:sp>
          <p:nvSpPr>
            <p:cNvPr id="96" name="타원 9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003507" y="3918770"/>
            <a:ext cx="240772" cy="215444"/>
            <a:chOff x="292829" y="1695755"/>
            <a:chExt cx="240772" cy="215444"/>
          </a:xfrm>
        </p:grpSpPr>
        <p:sp>
          <p:nvSpPr>
            <p:cNvPr id="99" name="타원 9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TextBox 96"/>
            <p:cNvSpPr txBox="1"/>
            <p:nvPr/>
          </p:nvSpPr>
          <p:spPr>
            <a:xfrm>
              <a:off x="292829" y="1695755"/>
              <a:ext cx="24095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4996583" y="4205661"/>
            <a:ext cx="240772" cy="215444"/>
            <a:chOff x="292829" y="1695755"/>
            <a:chExt cx="240772" cy="215444"/>
          </a:xfrm>
        </p:grpSpPr>
        <p:sp>
          <p:nvSpPr>
            <p:cNvPr id="102" name="타원 10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" name="TextBox 96"/>
            <p:cNvSpPr txBox="1"/>
            <p:nvPr/>
          </p:nvSpPr>
          <p:spPr>
            <a:xfrm>
              <a:off x="292829" y="1695755"/>
              <a:ext cx="24788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2833957" y="4509444"/>
            <a:ext cx="296876" cy="215444"/>
            <a:chOff x="292829" y="1695755"/>
            <a:chExt cx="296876" cy="215444"/>
          </a:xfrm>
        </p:grpSpPr>
        <p:sp>
          <p:nvSpPr>
            <p:cNvPr id="108" name="타원 10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9" name="TextBox 96"/>
            <p:cNvSpPr txBox="1"/>
            <p:nvPr/>
          </p:nvSpPr>
          <p:spPr>
            <a:xfrm>
              <a:off x="292829" y="1695755"/>
              <a:ext cx="3054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833957" y="4806845"/>
            <a:ext cx="296876" cy="215444"/>
            <a:chOff x="292829" y="1695755"/>
            <a:chExt cx="296876" cy="215444"/>
          </a:xfrm>
        </p:grpSpPr>
        <p:sp>
          <p:nvSpPr>
            <p:cNvPr id="114" name="타원 11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5" name="TextBox 96"/>
            <p:cNvSpPr txBox="1"/>
            <p:nvPr/>
          </p:nvSpPr>
          <p:spPr>
            <a:xfrm>
              <a:off x="292829" y="1695755"/>
              <a:ext cx="30548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비회원예매확인 페이지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확인을 위해 필요한 필수 정보 기입 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예매확인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47469"/>
            <a:ext cx="5458587" cy="438211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387150" y="1397238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42706" y="2044938"/>
            <a:ext cx="220409" cy="220107"/>
            <a:chOff x="283304" y="1719603"/>
            <a:chExt cx="220409" cy="220107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8984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266764" y="5007213"/>
            <a:ext cx="215576" cy="220107"/>
            <a:chOff x="283304" y="1719603"/>
            <a:chExt cx="215576" cy="220107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83304" y="1733855"/>
              <a:ext cx="244151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31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 폼양식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관련 사진 파일을 추가 하거나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삭제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예고편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파일을 추가하거나 삭제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사진과 예고편을 추가하거나 삭제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980728"/>
            <a:ext cx="6831740" cy="540060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992923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1753071"/>
            <a:ext cx="1330929" cy="26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132856"/>
            <a:ext cx="1330929" cy="26553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2485619"/>
            <a:ext cx="1330929" cy="265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2865404"/>
            <a:ext cx="1330929" cy="26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325209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86792" y="1578278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영화수정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37813" y="2153885"/>
            <a:ext cx="1209355" cy="26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관련사진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37813" y="4304129"/>
            <a:ext cx="1209355" cy="265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예고편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58900" y="2204480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파일추가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821521" y="43562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파일추가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74677" y="5862464"/>
            <a:ext cx="4031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27948" y="5862464"/>
            <a:ext cx="41549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pic>
        <p:nvPicPr>
          <p:cNvPr id="3075" name="Picture 3" descr="C:\Users\김민경\Desktop\76JndiUpF56aVLnN6bNp5iXf46DO7Cpt_380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1296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6" name="Picture 4" descr="C:\Users\김민경\Desktop\VN3kKMHKqcg4qxnJ43ED04XsNu99JBbR_380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57154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7" name="Picture 5" descr="C:\Users\김민경\Desktop\64mK6OauDmWHCdo9Rl6jfY4zap36LIZd_380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384225" y="2502892"/>
            <a:ext cx="1100462" cy="1584000"/>
          </a:xfrm>
          <a:prstGeom prst="rect">
            <a:avLst/>
          </a:prstGeom>
          <a:noFill/>
        </p:spPr>
      </p:pic>
      <p:pic>
        <p:nvPicPr>
          <p:cNvPr id="3078" name="Picture 6" descr="C:\Users\김민경\Desktop\5FobYJ7fd2o85fmpQxatbl3U5CY2V9Gi_380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038366" y="2502892"/>
            <a:ext cx="1100462" cy="1584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4157616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0" name="직사각형 49"/>
          <p:cNvSpPr/>
          <p:nvPr/>
        </p:nvSpPr>
        <p:spPr>
          <a:xfrm>
            <a:off x="5484687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2" name="직사각형 51"/>
          <p:cNvSpPr/>
          <p:nvPr/>
        </p:nvSpPr>
        <p:spPr>
          <a:xfrm>
            <a:off x="681175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53" name="직사각형 52"/>
          <p:cNvSpPr/>
          <p:nvPr/>
        </p:nvSpPr>
        <p:spPr>
          <a:xfrm>
            <a:off x="8138828" y="3942884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8"/>
          <a:srcRect l="4740" t="73790" r="73330"/>
          <a:stretch>
            <a:fillRect/>
          </a:stretch>
        </p:blipFill>
        <p:spPr>
          <a:xfrm>
            <a:off x="3071664" y="4588018"/>
            <a:ext cx="1532756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 rotWithShape="1">
          <a:blip r:embed="rId8"/>
          <a:srcRect l="49890" t="73790" r="27550"/>
          <a:stretch>
            <a:fillRect/>
          </a:stretch>
        </p:blipFill>
        <p:spPr>
          <a:xfrm>
            <a:off x="6548635" y="4588018"/>
            <a:ext cx="1577249" cy="11452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 rotWithShape="1">
          <a:blip r:embed="rId8"/>
          <a:srcRect l="26670" t="73790" r="49410"/>
          <a:stretch>
            <a:fillRect/>
          </a:stretch>
        </p:blipFill>
        <p:spPr>
          <a:xfrm>
            <a:off x="4740063" y="4588018"/>
            <a:ext cx="1672929" cy="1145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9" name="직사각형 58"/>
          <p:cNvSpPr/>
          <p:nvPr/>
        </p:nvSpPr>
        <p:spPr>
          <a:xfrm>
            <a:off x="4583840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60" name="직사각형 59"/>
          <p:cNvSpPr/>
          <p:nvPr/>
        </p:nvSpPr>
        <p:spPr>
          <a:xfrm>
            <a:off x="6285132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sp>
        <p:nvSpPr>
          <p:cNvPr id="61" name="직사각형 60"/>
          <p:cNvSpPr/>
          <p:nvPr/>
        </p:nvSpPr>
        <p:spPr>
          <a:xfrm>
            <a:off x="8053884" y="5442536"/>
            <a:ext cx="144000" cy="144000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/>
              <a:t>x</a:t>
            </a:r>
            <a:endParaRPr lang="ko-KR" altLang="en-US" sz="1100"/>
          </a:p>
        </p:txBody>
      </p:sp>
      <p:grpSp>
        <p:nvGrpSpPr>
          <p:cNvPr id="37" name="그룹 36"/>
          <p:cNvGrpSpPr/>
          <p:nvPr/>
        </p:nvGrpSpPr>
        <p:grpSpPr>
          <a:xfrm>
            <a:off x="4879018" y="219441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16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23923" y="435624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43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62040" y="612176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91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720159" y="612176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TextBox 96"/>
            <p:cNvSpPr txBox="1"/>
            <p:nvPr/>
          </p:nvSpPr>
          <p:spPr>
            <a:xfrm>
              <a:off x="292829" y="1695755"/>
              <a:ext cx="24820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3080" name="표 307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영화관리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수정 페이지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616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공지사항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전체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 공지 리스트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지점별로 공지사항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지역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지역의 극장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 검색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9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기능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9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DW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시네마의 공지사항과 각 지점별로의 공지 사항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리스트가 있는 페이지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검색과 글 등록을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375150" y="2073375"/>
            <a:ext cx="4449042" cy="3597175"/>
            <a:chOff x="1851150" y="2132856"/>
            <a:chExt cx="4320480" cy="34781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/>
            <a:srcRect b="7190"/>
            <a:stretch>
              <a:fillRect/>
            </a:stretch>
          </p:blipFill>
          <p:spPr>
            <a:xfrm>
              <a:off x="1851150" y="2132856"/>
              <a:ext cx="4320480" cy="347819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직사각형 4"/>
            <p:cNvSpPr/>
            <p:nvPr/>
          </p:nvSpPr>
          <p:spPr>
            <a:xfrm>
              <a:off x="2961410" y="2545159"/>
              <a:ext cx="319526" cy="9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869145" y="2513215"/>
              <a:ext cx="504056" cy="154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43128" y="3306331"/>
              <a:ext cx="504056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43128" y="3516674"/>
              <a:ext cx="504056" cy="155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43128" y="3784998"/>
              <a:ext cx="504056" cy="1541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3128" y="4462511"/>
              <a:ext cx="504056" cy="158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43128" y="5315196"/>
              <a:ext cx="50405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500"/>
                <a:t>DW</a:t>
              </a:r>
              <a:r>
                <a:rPr lang="ko-KR" altLang="en-US" sz="500"/>
                <a:t>시네마</a:t>
              </a: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/>
          <a:srcRect l="36150" t="24050" r="14670" b="8950"/>
          <a:stretch>
            <a:fillRect/>
          </a:stretch>
        </p:blipFill>
        <p:spPr>
          <a:xfrm>
            <a:off x="4542061" y="3009652"/>
            <a:ext cx="2195289" cy="259715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6594474" y="3011502"/>
            <a:ext cx="437629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4" name="직사각형 43"/>
          <p:cNvSpPr/>
          <p:nvPr/>
        </p:nvSpPr>
        <p:spPr>
          <a:xfrm>
            <a:off x="5246328" y="5661248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505537" y="5661248"/>
            <a:ext cx="240177" cy="2308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6" name="TextBox 45"/>
          <p:cNvSpPr txBox="1"/>
          <p:nvPr/>
        </p:nvSpPr>
        <p:spPr>
          <a:xfrm>
            <a:off x="5264666" y="5661248"/>
            <a:ext cx="25602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7" name="TextBox 46"/>
          <p:cNvSpPr txBox="1"/>
          <p:nvPr/>
        </p:nvSpPr>
        <p:spPr>
          <a:xfrm>
            <a:off x="50158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8" name="TextBox 47"/>
          <p:cNvSpPr txBox="1"/>
          <p:nvPr/>
        </p:nvSpPr>
        <p:spPr>
          <a:xfrm>
            <a:off x="5737980" y="5661248"/>
            <a:ext cx="26481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sp>
        <p:nvSpPr>
          <p:cNvPr id="49" name="TextBox 48"/>
          <p:cNvSpPr txBox="1"/>
          <p:nvPr/>
        </p:nvSpPr>
        <p:spPr>
          <a:xfrm>
            <a:off x="7193688" y="5709981"/>
            <a:ext cx="517752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730839" y="3587669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730839" y="3839967"/>
            <a:ext cx="240772" cy="218773"/>
            <a:chOff x="292829" y="1668598"/>
            <a:chExt cx="240772" cy="218773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68598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730839" y="4092783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730839" y="4339370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65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590403" y="2437437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436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682964" y="2272433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71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479285" y="2281687"/>
            <a:ext cx="240772" cy="215444"/>
            <a:chOff x="292829" y="1695755"/>
            <a:chExt cx="240772" cy="215444"/>
          </a:xfrm>
        </p:grpSpPr>
        <p:sp>
          <p:nvSpPr>
            <p:cNvPr id="65" name="타원 6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" name="TextBox 96"/>
            <p:cNvSpPr txBox="1"/>
            <p:nvPr/>
          </p:nvSpPr>
          <p:spPr>
            <a:xfrm>
              <a:off x="292829" y="1695755"/>
              <a:ext cx="2414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261712" y="2771401"/>
            <a:ext cx="240772" cy="215444"/>
            <a:chOff x="292829" y="1695755"/>
            <a:chExt cx="240772" cy="215444"/>
          </a:xfrm>
        </p:grpSpPr>
        <p:sp>
          <p:nvSpPr>
            <p:cNvPr id="68" name="타원 6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96"/>
            <p:cNvSpPr txBox="1"/>
            <p:nvPr/>
          </p:nvSpPr>
          <p:spPr>
            <a:xfrm>
              <a:off x="292829" y="1695755"/>
              <a:ext cx="2494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8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142570" y="2610289"/>
            <a:ext cx="240772" cy="215444"/>
            <a:chOff x="292829" y="1695755"/>
            <a:chExt cx="240772" cy="215444"/>
          </a:xfrm>
        </p:grpSpPr>
        <p:sp>
          <p:nvSpPr>
            <p:cNvPr id="71" name="타원 7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96"/>
            <p:cNvSpPr txBox="1"/>
            <p:nvPr/>
          </p:nvSpPr>
          <p:spPr>
            <a:xfrm>
              <a:off x="292829" y="1695755"/>
              <a:ext cx="24489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903042" y="2596254"/>
            <a:ext cx="296876" cy="215444"/>
            <a:chOff x="292829" y="1695755"/>
            <a:chExt cx="296876" cy="215444"/>
          </a:xfrm>
        </p:grpSpPr>
        <p:sp>
          <p:nvSpPr>
            <p:cNvPr id="74" name="타원 7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96"/>
            <p:cNvSpPr txBox="1"/>
            <p:nvPr/>
          </p:nvSpPr>
          <p:spPr>
            <a:xfrm>
              <a:off x="292829" y="1695755"/>
              <a:ext cx="3035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10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393066" y="5444803"/>
            <a:ext cx="296876" cy="215444"/>
            <a:chOff x="292829" y="1695755"/>
            <a:chExt cx="296876" cy="215444"/>
          </a:xfrm>
        </p:grpSpPr>
        <p:sp>
          <p:nvSpPr>
            <p:cNvPr id="77" name="타원 7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TextBox 96"/>
            <p:cNvSpPr txBox="1"/>
            <p:nvPr/>
          </p:nvSpPr>
          <p:spPr>
            <a:xfrm>
              <a:off x="292829" y="1695755"/>
              <a:ext cx="29907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945296" y="5717675"/>
            <a:ext cx="296876" cy="215444"/>
            <a:chOff x="292829" y="1695755"/>
            <a:chExt cx="296876" cy="215444"/>
          </a:xfrm>
        </p:grpSpPr>
        <p:sp>
          <p:nvSpPr>
            <p:cNvPr id="80" name="타원 7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TextBox 96"/>
            <p:cNvSpPr txBox="1"/>
            <p:nvPr/>
          </p:nvSpPr>
          <p:spPr>
            <a:xfrm>
              <a:off x="292829" y="1695755"/>
              <a:ext cx="29941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12</a:t>
              </a:r>
            </a:p>
          </p:txBody>
        </p:sp>
      </p:grpSp>
      <p:graphicFrame>
        <p:nvGraphicFramePr>
          <p:cNvPr id="4099" name="표 4098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399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관리자 별로 선택된 극장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 입력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내용 입력 칸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관리자로 로그인시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공지할 극장은 전체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(DW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시네마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설정되고 제목과 내용을 입력 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DW</a:t>
            </a:r>
            <a:r>
              <a:rPr lang="ko-KR" altLang="en-US" sz="1000"/>
              <a:t>시네마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제목을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7768" y="3362634"/>
            <a:ext cx="4032448" cy="2359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등록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920113" y="2308999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790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132472" y="2699746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50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127854" y="305087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119765" y="3416206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827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335799" y="5336899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775812" y="5326134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페이지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공지사항 게시 글 수정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 삭제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상세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페이지로 돌아가거나 수정 또는 삭제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/>
          <a:srcRect b="35760"/>
          <a:stretch>
            <a:fillRect/>
          </a:stretch>
        </p:blipFill>
        <p:spPr>
          <a:xfrm>
            <a:off x="3112122" y="2276872"/>
            <a:ext cx="5046540" cy="22667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7696726" y="4782344"/>
            <a:ext cx="405239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8436" y="4782344"/>
            <a:ext cx="405853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82480" y="4782344"/>
            <a:ext cx="405085" cy="216376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2955733" y="2362312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085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869843" y="4534046"/>
            <a:ext cx="240772" cy="215444"/>
            <a:chOff x="292829" y="1695755"/>
            <a:chExt cx="240772" cy="215444"/>
          </a:xfrm>
        </p:grpSpPr>
        <p:sp>
          <p:nvSpPr>
            <p:cNvPr id="29" name="타원 2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96"/>
            <p:cNvSpPr txBox="1"/>
            <p:nvPr/>
          </p:nvSpPr>
          <p:spPr>
            <a:xfrm>
              <a:off x="292829" y="1695755"/>
              <a:ext cx="2415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335799" y="4517029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775812" y="451702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6147" name="표 6146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제목을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 글 수정 클릭 시 수정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 제목과 내용을 불러와 수정 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96726" y="55744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8436" y="55744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15680" y="30030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215680" y="26666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극장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07768" y="2698372"/>
            <a:ext cx="403244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DW</a:t>
            </a:r>
            <a:r>
              <a:rPr lang="ko-KR" altLang="en-US" sz="1000"/>
              <a:t>시네마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07768" y="30354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문화누리</a:t>
            </a:r>
            <a:r>
              <a:rPr lang="en-US" altLang="ko-KR" sz="1000"/>
              <a:t>] </a:t>
            </a:r>
            <a:r>
              <a:rPr lang="ko-KR" altLang="en-US" sz="1000"/>
              <a:t>승인 시스템 긴급 점검의 件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07768" y="3362634"/>
            <a:ext cx="4032448" cy="160751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안녕하세요</a:t>
            </a:r>
            <a:r>
              <a:rPr lang="en-US" altLang="ko-KR" sz="1000"/>
              <a:t>, </a:t>
            </a:r>
            <a:r>
              <a:rPr lang="ko-KR" altLang="en-US" sz="1000"/>
              <a:t>메가박스입니다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영화 예매시 </a:t>
            </a:r>
            <a:r>
              <a:rPr lang="en-US" altLang="ko-KR" sz="1000"/>
              <a:t>[</a:t>
            </a:r>
            <a:r>
              <a:rPr lang="ko-KR" altLang="en-US" sz="1000"/>
              <a:t>문화누리</a:t>
            </a:r>
            <a:r>
              <a:rPr lang="en-US" altLang="ko-KR" sz="1000"/>
              <a:t>] </a:t>
            </a:r>
            <a:r>
              <a:rPr lang="ko-KR" altLang="en-US" sz="1000"/>
              <a:t>할인 서비스 오류가 발생되고 있습니다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이용에 불편을 드린 점 양해 부탁 드리며</a:t>
            </a:r>
            <a:r>
              <a:rPr lang="en-US" altLang="ko-KR" sz="1000"/>
              <a:t>,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최대한 빠르게 조치하여 정상적인 서비스를 제공 할 수 있도록 노력하겠습니다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다시 한번 이용에 불편을 드려 죄송합니다</a:t>
            </a:r>
            <a:r>
              <a:rPr lang="en-US" altLang="ko-KR" sz="1000"/>
              <a:t>.</a:t>
            </a: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/>
            </a:r>
            <a:br>
              <a:rPr lang="ko-KR" altLang="en-US" sz="1000"/>
            </a:br>
            <a:r>
              <a:rPr lang="ko-KR" altLang="en-US" sz="1000"/>
              <a:t>감사합니다</a:t>
            </a:r>
            <a:r>
              <a:rPr lang="en-US" altLang="ko-KR" sz="1000"/>
              <a:t>.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5680" y="33626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공지사항 수정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7335799" y="5326134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129779" y="3044193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778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30758" y="3384577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680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941881" y="2327247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518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799444" y="5326134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537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공지사항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 목록 화면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Select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기능으로 주제를 선택 할 수 있는 기능이다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키워드로 검색기능을 제공한다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글을 수정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게시 글을 삭제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글 수정 삭제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할 수 있고 검색 기능도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94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913577" y="2420888"/>
            <a:ext cx="415498" cy="2156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68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전체       ▼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83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42757" y="6150496"/>
            <a:ext cx="240177" cy="2198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26" name="TextBox 25"/>
          <p:cNvSpPr txBox="1"/>
          <p:nvPr/>
        </p:nvSpPr>
        <p:spPr>
          <a:xfrm>
            <a:off x="5501886" y="6150496"/>
            <a:ext cx="256928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27" name="TextBox 26"/>
          <p:cNvSpPr txBox="1"/>
          <p:nvPr/>
        </p:nvSpPr>
        <p:spPr>
          <a:xfrm>
            <a:off x="5253100" y="6150496"/>
            <a:ext cx="264816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5975200" y="6150496"/>
            <a:ext cx="250340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13300"/>
          <a:stretch>
            <a:fillRect/>
          </a:stretch>
        </p:blipFill>
        <p:spPr>
          <a:xfrm>
            <a:off x="3284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652377" y="6150496"/>
            <a:ext cx="51626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2377" y="4384820"/>
            <a:ext cx="4019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4087" y="4384820"/>
            <a:ext cx="40257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 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53790" y="2325796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285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891233" y="2435246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858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015468" y="2205444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84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274218" y="4171072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67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739740" y="4171072"/>
            <a:ext cx="240772" cy="215444"/>
            <a:chOff x="292829" y="1695755"/>
            <a:chExt cx="240772" cy="215444"/>
          </a:xfrm>
        </p:grpSpPr>
        <p:sp>
          <p:nvSpPr>
            <p:cNvPr id="48" name="타원 4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96"/>
            <p:cNvSpPr txBox="1"/>
            <p:nvPr/>
          </p:nvSpPr>
          <p:spPr>
            <a:xfrm>
              <a:off x="292829" y="1695755"/>
              <a:ext cx="2479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775812" y="5966267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618382" y="5936748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520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aphicFrame>
        <p:nvGraphicFramePr>
          <p:cNvPr id="5124" name="표 5123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21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내용을 수정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수정한 내용을 저장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수정 취소 할 수 있는 화면 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680520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094897" y="244140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913577" y="2420888"/>
            <a:ext cx="415498" cy="2156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68008" y="244140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전체       ▼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83548" y="6150496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42757" y="6150496"/>
            <a:ext cx="240177" cy="2198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26" name="TextBox 25"/>
          <p:cNvSpPr txBox="1"/>
          <p:nvPr/>
        </p:nvSpPr>
        <p:spPr>
          <a:xfrm>
            <a:off x="5501886" y="6150496"/>
            <a:ext cx="256928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27" name="TextBox 26"/>
          <p:cNvSpPr txBox="1"/>
          <p:nvPr/>
        </p:nvSpPr>
        <p:spPr>
          <a:xfrm>
            <a:off x="5253100" y="6150496"/>
            <a:ext cx="264816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28" name="TextBox 27"/>
          <p:cNvSpPr txBox="1"/>
          <p:nvPr/>
        </p:nvSpPr>
        <p:spPr>
          <a:xfrm>
            <a:off x="5975200" y="6150496"/>
            <a:ext cx="250340" cy="219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13300"/>
          <a:stretch>
            <a:fillRect/>
          </a:stretch>
        </p:blipFill>
        <p:spPr>
          <a:xfrm>
            <a:off x="3284498" y="2725171"/>
            <a:ext cx="4971742" cy="33192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652377" y="6150496"/>
            <a:ext cx="516263" cy="219824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글등록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52377" y="4384820"/>
            <a:ext cx="40196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4087" y="4384820"/>
            <a:ext cx="40257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07035" y="3277707"/>
            <a:ext cx="3387861" cy="13162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600">
                <a:solidFill>
                  <a:schemeClr val="tx1"/>
                </a:solidFill>
              </a:rPr>
              <a:t>인터넷 예매시에는 예매매수의 전체환불 및 교환만 가능합니다</a:t>
            </a:r>
            <a:r>
              <a:rPr lang="en-US" altLang="ko-KR" sz="600">
                <a:solidFill>
                  <a:schemeClr val="tx1"/>
                </a:solidFill>
              </a:rPr>
              <a:t>.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인터넷 예매분에 대해 교환환불 및 취소하고자 하실 경우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예매하신 내역 전체에 대해 취소 후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새로 예매를 하시거나 해당 영화관을 방문하셔서 처리하셔야 합니다</a:t>
            </a:r>
            <a:r>
              <a:rPr lang="en-US" altLang="ko-KR" sz="600">
                <a:solidFill>
                  <a:schemeClr val="tx1"/>
                </a:solidFill>
              </a:rPr>
              <a:t>. </a:t>
            </a:r>
          </a:p>
          <a:p>
            <a:pPr lvl="0">
              <a:defRPr/>
            </a:pPr>
            <a:r>
              <a:rPr lang="en-US" altLang="ko-KR" sz="600">
                <a:solidFill>
                  <a:schemeClr val="tx1"/>
                </a:solidFill>
              </a:rPr>
              <a:t>1) </a:t>
            </a:r>
            <a:r>
              <a:rPr lang="ko-KR" altLang="en-US" sz="600">
                <a:solidFill>
                  <a:schemeClr val="tx1"/>
                </a:solidFill>
              </a:rPr>
              <a:t>인터넷상 취소 가능시간 </a:t>
            </a:r>
            <a:r>
              <a:rPr lang="en-US" altLang="ko-KR" sz="600">
                <a:solidFill>
                  <a:schemeClr val="tx1"/>
                </a:solidFill>
              </a:rPr>
              <a:t>(</a:t>
            </a:r>
            <a:r>
              <a:rPr lang="ko-KR" altLang="en-US" sz="600">
                <a:solidFill>
                  <a:schemeClr val="tx1"/>
                </a:solidFill>
              </a:rPr>
              <a:t>상영시간 </a:t>
            </a:r>
            <a:r>
              <a:rPr lang="en-US" altLang="ko-KR" sz="600">
                <a:solidFill>
                  <a:schemeClr val="tx1"/>
                </a:solidFill>
              </a:rPr>
              <a:t>20</a:t>
            </a:r>
            <a:r>
              <a:rPr lang="ko-KR" altLang="en-US" sz="600">
                <a:solidFill>
                  <a:schemeClr val="tx1"/>
                </a:solidFill>
              </a:rPr>
              <a:t>분전까지만 가능</a:t>
            </a:r>
            <a:r>
              <a:rPr lang="en-US" altLang="ko-KR" sz="600">
                <a:solidFill>
                  <a:schemeClr val="tx1"/>
                </a:solidFill>
              </a:rPr>
              <a:t>)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 - </a:t>
            </a:r>
            <a:r>
              <a:rPr lang="ko-KR" altLang="en-US" sz="600">
                <a:solidFill>
                  <a:schemeClr val="tx1"/>
                </a:solidFill>
              </a:rPr>
              <a:t>전체 취소가능하며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부분 취소 불가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 </a:t>
            </a:r>
            <a:r>
              <a:rPr lang="en-US" altLang="ko-KR" sz="600">
                <a:solidFill>
                  <a:schemeClr val="tx1"/>
                </a:solidFill>
              </a:rPr>
              <a:t>EX) </a:t>
            </a:r>
            <a:r>
              <a:rPr lang="ko-KR" altLang="en-US" sz="600">
                <a:solidFill>
                  <a:schemeClr val="tx1"/>
                </a:solidFill>
              </a:rPr>
              <a:t>인원수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관람자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시간변경은 모두 취소 후 재예매 해주셔야합니다</a:t>
            </a:r>
            <a:r>
              <a:rPr lang="en-US" altLang="ko-KR" sz="600">
                <a:solidFill>
                  <a:schemeClr val="tx1"/>
                </a:solidFill>
              </a:rPr>
              <a:t>.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/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2) </a:t>
            </a:r>
            <a:r>
              <a:rPr lang="ko-KR" altLang="en-US" sz="600">
                <a:solidFill>
                  <a:schemeClr val="tx1"/>
                </a:solidFill>
              </a:rPr>
              <a:t>현장 취소 가능시간</a:t>
            </a:r>
            <a:r>
              <a:rPr lang="en-US" altLang="ko-KR" sz="600">
                <a:solidFill>
                  <a:schemeClr val="tx1"/>
                </a:solidFill>
              </a:rPr>
              <a:t>(</a:t>
            </a:r>
            <a:r>
              <a:rPr lang="ko-KR" altLang="en-US" sz="600">
                <a:solidFill>
                  <a:schemeClr val="tx1"/>
                </a:solidFill>
              </a:rPr>
              <a:t>상영시간 전까지만 가능</a:t>
            </a:r>
            <a:r>
              <a:rPr lang="en-US" altLang="ko-KR" sz="600">
                <a:solidFill>
                  <a:schemeClr val="tx1"/>
                </a:solidFill>
              </a:rPr>
              <a:t>) </a:t>
            </a:r>
            <a:br>
              <a:rPr lang="en-US" altLang="ko-KR" sz="600">
                <a:solidFill>
                  <a:schemeClr val="tx1"/>
                </a:solidFill>
              </a:rPr>
            </a:br>
            <a:r>
              <a:rPr lang="en-US" altLang="ko-KR" sz="600">
                <a:solidFill>
                  <a:schemeClr val="tx1"/>
                </a:solidFill>
              </a:rPr>
              <a:t>  - </a:t>
            </a:r>
            <a:r>
              <a:rPr lang="ko-KR" altLang="en-US" sz="600">
                <a:solidFill>
                  <a:schemeClr val="tx1"/>
                </a:solidFill>
              </a:rPr>
              <a:t>전체환불 및 교환가능</a:t>
            </a:r>
            <a:br>
              <a:rPr lang="ko-KR" altLang="en-US" sz="600">
                <a:solidFill>
                  <a:schemeClr val="tx1"/>
                </a:solidFill>
              </a:rPr>
            </a:br>
            <a:r>
              <a:rPr lang="ko-KR" altLang="en-US" sz="600">
                <a:solidFill>
                  <a:schemeClr val="tx1"/>
                </a:solidFill>
              </a:rPr>
              <a:t> 단</a:t>
            </a:r>
            <a:r>
              <a:rPr lang="en-US" altLang="ko-KR" sz="600">
                <a:solidFill>
                  <a:schemeClr val="tx1"/>
                </a:solidFill>
              </a:rPr>
              <a:t>, </a:t>
            </a:r>
            <a:r>
              <a:rPr lang="ko-KR" altLang="en-US" sz="600">
                <a:solidFill>
                  <a:schemeClr val="tx1"/>
                </a:solidFill>
              </a:rPr>
              <a:t>부분환불 및 교환은 사용하신 카드로 전체 취소 후 재결제하셔야 합니다</a:t>
            </a:r>
            <a:r>
              <a:rPr lang="en-US" altLang="ko-KR" sz="6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</a:t>
            </a: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707362" y="3255049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170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291450" y="4144160"/>
            <a:ext cx="240772" cy="215444"/>
            <a:chOff x="292829" y="1695755"/>
            <a:chExt cx="240772" cy="215444"/>
          </a:xfrm>
        </p:grpSpPr>
        <p:sp>
          <p:nvSpPr>
            <p:cNvPr id="39" name="타원 3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96"/>
            <p:cNvSpPr txBox="1"/>
            <p:nvPr/>
          </p:nvSpPr>
          <p:spPr>
            <a:xfrm>
              <a:off x="292829" y="1695755"/>
              <a:ext cx="2485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727912" y="4138686"/>
            <a:ext cx="240772" cy="215444"/>
            <a:chOff x="292829" y="1695755"/>
            <a:chExt cx="240772" cy="215444"/>
          </a:xfrm>
        </p:grpSpPr>
        <p:sp>
          <p:nvSpPr>
            <p:cNvPr id="42" name="타원 4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aphicFrame>
        <p:nvGraphicFramePr>
          <p:cNvPr id="5124" name="표 5123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00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주제를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선택한다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제목을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 답변을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글을 등록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유형을 선택할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FAQ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질문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유형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0168" y="2850772"/>
            <a:ext cx="4032448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선택                                                 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0168" y="3515033"/>
            <a:ext cx="4032448" cy="187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351503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답변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47694" y="2865434"/>
            <a:ext cx="240772" cy="215444"/>
            <a:chOff x="292829" y="1695755"/>
            <a:chExt cx="240772" cy="215444"/>
          </a:xfrm>
        </p:grpSpPr>
        <p:sp>
          <p:nvSpPr>
            <p:cNvPr id="31" name="타원 3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248530" y="3203276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3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243003" y="3538773"/>
            <a:ext cx="240772" cy="215444"/>
            <a:chOff x="292829" y="1695755"/>
            <a:chExt cx="240772" cy="215444"/>
          </a:xfrm>
        </p:grpSpPr>
        <p:sp>
          <p:nvSpPr>
            <p:cNvPr id="46" name="타원 4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96"/>
            <p:cNvSpPr txBox="1"/>
            <p:nvPr/>
          </p:nvSpPr>
          <p:spPr>
            <a:xfrm>
              <a:off x="292829" y="1695755"/>
              <a:ext cx="24886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88199" y="5467957"/>
            <a:ext cx="240772" cy="215444"/>
            <a:chOff x="292829" y="1695755"/>
            <a:chExt cx="240772" cy="215444"/>
          </a:xfrm>
        </p:grpSpPr>
        <p:sp>
          <p:nvSpPr>
            <p:cNvPr id="49" name="타원 4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936489" y="5456141"/>
            <a:ext cx="240772" cy="215444"/>
            <a:chOff x="292829" y="1695755"/>
            <a:chExt cx="240772" cy="215444"/>
          </a:xfrm>
        </p:grpSpPr>
        <p:sp>
          <p:nvSpPr>
            <p:cNvPr id="52" name="타원 5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TextBox 96"/>
            <p:cNvSpPr txBox="1"/>
            <p:nvPr/>
          </p:nvSpPr>
          <p:spPr>
            <a:xfrm>
              <a:off x="292829" y="1695755"/>
              <a:ext cx="24167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 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유형을 선택 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전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후 상태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클릭 가능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메뉴이다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유형과 답변 상태를 선택할 수 있으며 게시 글을 클릭할 수 있다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/>
          <a:srcRect l="80920" t="24050" r="14670" b="8950"/>
          <a:stretch>
            <a:fillRect/>
          </a:stretch>
        </p:blipFill>
        <p:spPr>
          <a:xfrm>
            <a:off x="3287688" y="3011502"/>
            <a:ext cx="4824536" cy="25971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이름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53892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유형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1864" y="3075251"/>
            <a:ext cx="519884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제목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4072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문의일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87688" y="3284984"/>
            <a:ext cx="936104" cy="18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87688" y="3511755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회원 및 포인트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7688" y="3757672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예매</a:t>
            </a:r>
            <a:r>
              <a:rPr lang="en-US" altLang="ko-KR" sz="700"/>
              <a:t>/</a:t>
            </a:r>
            <a:r>
              <a:rPr lang="ko-KR" altLang="en-US" sz="700"/>
              <a:t>결제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87688" y="4021033"/>
            <a:ext cx="936104" cy="18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이벤트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87688" y="4226693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일반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7688" y="4443571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제안</a:t>
            </a:r>
            <a:r>
              <a:rPr lang="en-US" altLang="ko-KR" sz="700"/>
              <a:t>/</a:t>
            </a:r>
            <a:r>
              <a:rPr lang="ko-KR" altLang="en-US" sz="700"/>
              <a:t>건의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47880" y="3075251"/>
            <a:ext cx="648072" cy="189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답변상태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87688" y="4684886"/>
            <a:ext cx="936104" cy="19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87688" y="4917214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영화정보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87688" y="5126324"/>
            <a:ext cx="936104" cy="18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예매</a:t>
            </a:r>
            <a:r>
              <a:rPr lang="en-US" altLang="ko-KR" sz="700"/>
              <a:t>/</a:t>
            </a:r>
            <a:r>
              <a:rPr lang="ko-KR" altLang="en-US" sz="700"/>
              <a:t>결제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87688" y="5339079"/>
            <a:ext cx="9361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회원 및 포인트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23792" y="4027383"/>
            <a:ext cx="1552659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이벤트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0" name="TextBox 39"/>
          <p:cNvSpPr txBox="1"/>
          <p:nvPr/>
        </p:nvSpPr>
        <p:spPr>
          <a:xfrm>
            <a:off x="4223792" y="3767832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스토어 구매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1" name="TextBox 40"/>
          <p:cNvSpPr txBox="1"/>
          <p:nvPr/>
        </p:nvSpPr>
        <p:spPr>
          <a:xfrm>
            <a:off x="4223792" y="514141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환불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2" name="TextBox 41"/>
          <p:cNvSpPr txBox="1"/>
          <p:nvPr/>
        </p:nvSpPr>
        <p:spPr>
          <a:xfrm>
            <a:off x="4223792" y="5351085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포인트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3" name="TextBox 42"/>
          <p:cNvSpPr txBox="1"/>
          <p:nvPr/>
        </p:nvSpPr>
        <p:spPr>
          <a:xfrm>
            <a:off x="4223792" y="491268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4" name="TextBox 43"/>
          <p:cNvSpPr txBox="1"/>
          <p:nvPr/>
        </p:nvSpPr>
        <p:spPr>
          <a:xfrm>
            <a:off x="4223792" y="3516977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포인트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5" name="TextBox 44"/>
          <p:cNvSpPr txBox="1"/>
          <p:nvPr/>
        </p:nvSpPr>
        <p:spPr>
          <a:xfrm>
            <a:off x="4223792" y="4684886"/>
            <a:ext cx="1872208" cy="1900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6" name="TextBox 45"/>
          <p:cNvSpPr txBox="1"/>
          <p:nvPr/>
        </p:nvSpPr>
        <p:spPr>
          <a:xfrm>
            <a:off x="4223792" y="3284984"/>
            <a:ext cx="187220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7" name="TextBox 46"/>
          <p:cNvSpPr txBox="1"/>
          <p:nvPr/>
        </p:nvSpPr>
        <p:spPr>
          <a:xfrm>
            <a:off x="4223792" y="4453081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</a:t>
            </a:r>
            <a:r>
              <a:rPr lang="ko-KR" altLang="en-US" sz="700"/>
              <a:t> 영화 건의드립니다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8" name="TextBox 47"/>
          <p:cNvSpPr txBox="1"/>
          <p:nvPr/>
        </p:nvSpPr>
        <p:spPr>
          <a:xfrm>
            <a:off x="4223792" y="4243516"/>
            <a:ext cx="187220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[DW</a:t>
            </a:r>
            <a:r>
              <a:rPr lang="ko-KR" altLang="en-US" sz="700"/>
              <a:t>시네마</a:t>
            </a:r>
            <a:r>
              <a:rPr lang="en-US" altLang="ko-KR" sz="700"/>
              <a:t>] </a:t>
            </a:r>
            <a:r>
              <a:rPr lang="ko-KR" altLang="en-US" sz="700"/>
              <a:t>문의드립니다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9" name="TextBox 48"/>
          <p:cNvSpPr txBox="1"/>
          <p:nvPr/>
        </p:nvSpPr>
        <p:spPr>
          <a:xfrm>
            <a:off x="6054900" y="3284984"/>
            <a:ext cx="473148" cy="1897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54900" y="3511754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54900" y="3764528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54900" y="4027383"/>
            <a:ext cx="473148" cy="1902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54900" y="424342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054900" y="4468971"/>
            <a:ext cx="473148" cy="1868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54900" y="4678536"/>
            <a:ext cx="473148" cy="1868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54900" y="4912436"/>
            <a:ext cx="47314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54900" y="5144492"/>
            <a:ext cx="473148" cy="1876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54900" y="5354166"/>
            <a:ext cx="473148" cy="1874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홍길동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619106" y="329133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0" name="TextBox 59"/>
          <p:cNvSpPr txBox="1"/>
          <p:nvPr/>
        </p:nvSpPr>
        <p:spPr>
          <a:xfrm>
            <a:off x="6619106" y="3512661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1" name="TextBox 60"/>
          <p:cNvSpPr txBox="1"/>
          <p:nvPr/>
        </p:nvSpPr>
        <p:spPr>
          <a:xfrm>
            <a:off x="6619106" y="376878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2" name="TextBox 61"/>
          <p:cNvSpPr txBox="1"/>
          <p:nvPr/>
        </p:nvSpPr>
        <p:spPr>
          <a:xfrm>
            <a:off x="6619106" y="4021859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3" name="TextBox 62"/>
          <p:cNvSpPr txBox="1"/>
          <p:nvPr/>
        </p:nvSpPr>
        <p:spPr>
          <a:xfrm>
            <a:off x="6619106" y="424120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4" name="TextBox 63"/>
          <p:cNvSpPr txBox="1"/>
          <p:nvPr/>
        </p:nvSpPr>
        <p:spPr>
          <a:xfrm>
            <a:off x="6619106" y="4456181"/>
            <a:ext cx="696080" cy="1901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5" name="TextBox 64"/>
          <p:cNvSpPr txBox="1"/>
          <p:nvPr/>
        </p:nvSpPr>
        <p:spPr>
          <a:xfrm>
            <a:off x="6619106" y="4687746"/>
            <a:ext cx="696080" cy="1871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6" name="TextBox 65"/>
          <p:cNvSpPr txBox="1"/>
          <p:nvPr/>
        </p:nvSpPr>
        <p:spPr>
          <a:xfrm>
            <a:off x="6619106" y="4902723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7" name="TextBox 66"/>
          <p:cNvSpPr txBox="1"/>
          <p:nvPr/>
        </p:nvSpPr>
        <p:spPr>
          <a:xfrm>
            <a:off x="6619106" y="513045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8" name="TextBox 67"/>
          <p:cNvSpPr txBox="1"/>
          <p:nvPr/>
        </p:nvSpPr>
        <p:spPr>
          <a:xfrm>
            <a:off x="661910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69" name="TextBox 68"/>
          <p:cNvSpPr txBox="1"/>
          <p:nvPr/>
        </p:nvSpPr>
        <p:spPr>
          <a:xfrm>
            <a:off x="7315186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"/>
              <a:t>2023-07-01</a:t>
            </a:r>
            <a:endParaRPr lang="ko-KR" altLang="en-US" sz="700"/>
          </a:p>
        </p:txBody>
      </p:sp>
      <p:sp>
        <p:nvSpPr>
          <p:cNvPr id="70" name="TextBox 69"/>
          <p:cNvSpPr txBox="1"/>
          <p:nvPr/>
        </p:nvSpPr>
        <p:spPr>
          <a:xfrm>
            <a:off x="7392144" y="5345429"/>
            <a:ext cx="696080" cy="1866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392144" y="5142527"/>
            <a:ext cx="696080" cy="189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392144" y="4902675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2144" y="4687073"/>
            <a:ext cx="696080" cy="1878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392144" y="4458445"/>
            <a:ext cx="696080" cy="1878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답변완료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392144" y="4249193"/>
            <a:ext cx="696080" cy="187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392144" y="402411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392144" y="3775254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392144" y="3506058"/>
            <a:ext cx="696080" cy="1877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392144" y="3290872"/>
            <a:ext cx="696080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00"/>
              <a:t>답변전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224829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답변상태  ▼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6291474" y="278403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유형       ▼</a:t>
            </a:r>
          </a:p>
        </p:txBody>
      </p:sp>
      <p:grpSp>
        <p:nvGrpSpPr>
          <p:cNvPr id="90" name="그룹 89"/>
          <p:cNvGrpSpPr/>
          <p:nvPr/>
        </p:nvGrpSpPr>
        <p:grpSpPr>
          <a:xfrm>
            <a:off x="3167302" y="2327239"/>
            <a:ext cx="240772" cy="215444"/>
            <a:chOff x="292829" y="1695755"/>
            <a:chExt cx="240772" cy="215444"/>
          </a:xfrm>
        </p:grpSpPr>
        <p:sp>
          <p:nvSpPr>
            <p:cNvPr id="91" name="타원 9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6016700" y="2782701"/>
            <a:ext cx="240772" cy="215444"/>
            <a:chOff x="292829" y="1695755"/>
            <a:chExt cx="240772" cy="215444"/>
          </a:xfrm>
        </p:grpSpPr>
        <p:sp>
          <p:nvSpPr>
            <p:cNvPr id="94" name="타원 9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5" name="TextBox 96"/>
            <p:cNvSpPr txBox="1"/>
            <p:nvPr/>
          </p:nvSpPr>
          <p:spPr>
            <a:xfrm>
              <a:off x="292829" y="1695755"/>
              <a:ext cx="24694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7542305" y="2567164"/>
            <a:ext cx="240772" cy="215444"/>
            <a:chOff x="292829" y="1695755"/>
            <a:chExt cx="240772" cy="215444"/>
          </a:xfrm>
        </p:grpSpPr>
        <p:sp>
          <p:nvSpPr>
            <p:cNvPr id="97" name="타원 9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8" name="TextBox 96"/>
            <p:cNvSpPr txBox="1"/>
            <p:nvPr/>
          </p:nvSpPr>
          <p:spPr>
            <a:xfrm>
              <a:off x="292829" y="1695755"/>
              <a:ext cx="24533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3281670" y="3288452"/>
            <a:ext cx="240772" cy="215444"/>
            <a:chOff x="292829" y="1695755"/>
            <a:chExt cx="240772" cy="215444"/>
          </a:xfrm>
        </p:grpSpPr>
        <p:sp>
          <p:nvSpPr>
            <p:cNvPr id="100" name="타원 9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1" name="TextBox 96"/>
            <p:cNvSpPr txBox="1"/>
            <p:nvPr/>
          </p:nvSpPr>
          <p:spPr>
            <a:xfrm>
              <a:off x="292829" y="1695755"/>
              <a:ext cx="24829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360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입력 칸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등록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 글 목록 이동 버튼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게시 글에 답변을 등록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회원 및 포인트</a:t>
            </a:r>
            <a:r>
              <a:rPr lang="en-US" altLang="ko-KR" sz="1000"/>
              <a:t>] </a:t>
            </a:r>
            <a:r>
              <a:rPr lang="ko-KR" altLang="en-US" sz="1000"/>
              <a:t>포인트 문의드립니다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1" name="TextBox 9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32150" y="3316178"/>
            <a:ext cx="3439914" cy="1871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포인트를 사용해서 영화를 예매했는데 취소하면 포인트도 다시 돌아오나요</a:t>
            </a:r>
            <a:r>
              <a:rPr lang="en-US" altLang="ko-KR" sz="700"/>
              <a:t>?</a:t>
            </a:r>
            <a:endParaRPr lang="ko-KR" altLang="en-US" sz="70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3359696" y="4296604"/>
            <a:ext cx="3888432" cy="9325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9296" y="4318496"/>
            <a:ext cx="646331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답변등록</a:t>
            </a: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418681" y="4344938"/>
            <a:ext cx="240772" cy="215444"/>
            <a:chOff x="292829" y="1695755"/>
            <a:chExt cx="240772" cy="215444"/>
          </a:xfrm>
        </p:grpSpPr>
        <p:sp>
          <p:nvSpPr>
            <p:cNvPr id="34" name="타원 3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96"/>
            <p:cNvSpPr txBox="1"/>
            <p:nvPr/>
          </p:nvSpPr>
          <p:spPr>
            <a:xfrm>
              <a:off x="292829" y="1695755"/>
              <a:ext cx="24463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072521" y="4312766"/>
            <a:ext cx="240772" cy="215444"/>
            <a:chOff x="292829" y="1695755"/>
            <a:chExt cx="240772" cy="215444"/>
          </a:xfrm>
        </p:grpSpPr>
        <p:sp>
          <p:nvSpPr>
            <p:cNvPr id="37" name="타원 3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96"/>
            <p:cNvSpPr txBox="1"/>
            <p:nvPr/>
          </p:nvSpPr>
          <p:spPr>
            <a:xfrm>
              <a:off x="292829" y="1695755"/>
              <a:ext cx="24839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167302" y="2327239"/>
            <a:ext cx="240772" cy="215444"/>
            <a:chOff x="292829" y="1695755"/>
            <a:chExt cx="240772" cy="215444"/>
          </a:xfrm>
        </p:grpSpPr>
        <p:sp>
          <p:nvSpPr>
            <p:cNvPr id="40" name="타원 3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TextBox 96"/>
            <p:cNvSpPr txBox="1"/>
            <p:nvPr/>
          </p:nvSpPr>
          <p:spPr>
            <a:xfrm>
              <a:off x="292829" y="1695755"/>
              <a:ext cx="2483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17302" y="5380910"/>
            <a:ext cx="240772" cy="215444"/>
            <a:chOff x="292829" y="1695755"/>
            <a:chExt cx="240772" cy="215444"/>
          </a:xfrm>
        </p:grpSpPr>
        <p:sp>
          <p:nvSpPr>
            <p:cNvPr id="43" name="타원 4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96"/>
            <p:cNvSpPr txBox="1"/>
            <p:nvPr/>
          </p:nvSpPr>
          <p:spPr>
            <a:xfrm>
              <a:off x="292829" y="1695755"/>
              <a:ext cx="24146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답변작성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4" y="3096"/>
          <a:ext cx="2111351" cy="5821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페이지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2706" y="1247469"/>
            <a:ext cx="5458587" cy="438211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387150" y="1397238"/>
            <a:ext cx="240772" cy="229696"/>
            <a:chOff x="283304" y="1719603"/>
            <a:chExt cx="240772" cy="229696"/>
          </a:xfrm>
        </p:grpSpPr>
        <p:sp>
          <p:nvSpPr>
            <p:cNvPr id="16" name="타원 1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96"/>
            <p:cNvSpPr txBox="1"/>
            <p:nvPr/>
          </p:nvSpPr>
          <p:spPr>
            <a:xfrm>
              <a:off x="283304" y="1733855"/>
              <a:ext cx="247590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42706" y="2044938"/>
            <a:ext cx="240772" cy="229696"/>
            <a:chOff x="283304" y="1719603"/>
            <a:chExt cx="240772" cy="229696"/>
          </a:xfrm>
        </p:grpSpPr>
        <p:sp>
          <p:nvSpPr>
            <p:cNvPr id="19" name="타원 1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283304" y="1733855"/>
              <a:ext cx="248984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266764" y="5007213"/>
            <a:ext cx="240772" cy="229696"/>
            <a:chOff x="283304" y="1719603"/>
            <a:chExt cx="240772" cy="229696"/>
          </a:xfrm>
        </p:grpSpPr>
        <p:sp>
          <p:nvSpPr>
            <p:cNvPr id="22" name="타원 2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83304" y="1733855"/>
              <a:ext cx="244151" cy="20585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279523" y="2159786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예매코드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279523" y="2652926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영화명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79523" y="3139337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상영시간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79523" y="3650361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상영관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999613" y="4725162"/>
            <a:ext cx="3096387" cy="10997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그림 4"/>
          <p:cNvPicPr>
            <a:picLocks noChangeAspect="1"/>
          </p:cNvPicPr>
          <p:nvPr/>
        </p:nvPicPr>
        <p:blipFill rotWithShape="1">
          <a:blip r:embed="rId3"/>
          <a:srcRect l="40330" t="61210" r="40470" b="11260"/>
          <a:stretch>
            <a:fillRect/>
          </a:stretch>
        </p:blipFill>
        <p:spPr>
          <a:xfrm>
            <a:off x="4211954" y="4879255"/>
            <a:ext cx="720090" cy="48561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488486" y="2092563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CO2023070502201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82400" y="2585703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엘리멘탈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491925" y="3081639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2023</a:t>
            </a:r>
            <a:r>
              <a:rPr lang="ko-KR" altLang="en-US" sz="1000">
                <a:solidFill>
                  <a:schemeClr val="dk1"/>
                </a:solidFill>
              </a:rPr>
              <a:t>년</a:t>
            </a:r>
            <a:r>
              <a:rPr lang="en-US" altLang="ko-KR" sz="1000">
                <a:solidFill>
                  <a:schemeClr val="dk1"/>
                </a:solidFill>
              </a:rPr>
              <a:t>07</a:t>
            </a:r>
            <a:r>
              <a:rPr lang="ko-KR" altLang="en-US" sz="1000">
                <a:solidFill>
                  <a:schemeClr val="dk1"/>
                </a:solidFill>
              </a:rPr>
              <a:t>월</a:t>
            </a:r>
            <a:r>
              <a:rPr lang="en-US" altLang="ko-KR" sz="1000">
                <a:solidFill>
                  <a:schemeClr val="dk1"/>
                </a:solidFill>
              </a:rPr>
              <a:t>07</a:t>
            </a:r>
            <a:r>
              <a:rPr lang="ko-KR" altLang="en-US" sz="1000">
                <a:solidFill>
                  <a:schemeClr val="dk1"/>
                </a:solidFill>
              </a:rPr>
              <a:t>일 </a:t>
            </a:r>
            <a:r>
              <a:rPr lang="en-US" altLang="ko-KR" sz="1000">
                <a:solidFill>
                  <a:schemeClr val="dk1"/>
                </a:solidFill>
              </a:rPr>
              <a:t>16:00~18:00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491925" y="3573887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DW</a:t>
            </a:r>
            <a:r>
              <a:rPr lang="ko-KR" altLang="en-US" sz="1000">
                <a:solidFill>
                  <a:schemeClr val="dk1"/>
                </a:solidFill>
              </a:rPr>
              <a:t>대전점 </a:t>
            </a:r>
            <a:r>
              <a:rPr lang="en-US" altLang="ko-KR" sz="1000">
                <a:solidFill>
                  <a:schemeClr val="dk1"/>
                </a:solidFill>
              </a:rPr>
              <a:t>1</a:t>
            </a:r>
            <a:r>
              <a:rPr lang="ko-KR" altLang="en-US" sz="1000">
                <a:solidFill>
                  <a:schemeClr val="dk1"/>
                </a:solidFill>
              </a:rPr>
              <a:t>관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083478" y="4149090"/>
            <a:ext cx="4933028" cy="576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림 2"/>
          <p:cNvPicPr>
            <a:picLocks noChangeAspect="1"/>
          </p:cNvPicPr>
          <p:nvPr/>
        </p:nvPicPr>
        <p:blipFill rotWithShape="1">
          <a:blip r:embed="rId2"/>
          <a:srcRect l="7660" t="51970" b="37940"/>
          <a:stretch>
            <a:fillRect/>
          </a:stretch>
        </p:blipFill>
        <p:spPr>
          <a:xfrm>
            <a:off x="2256459" y="4025265"/>
            <a:ext cx="5040630" cy="44212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278380" y="4101465"/>
            <a:ext cx="864108" cy="26108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dk1"/>
                </a:solidFill>
              </a:rPr>
              <a:t>좌석번호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510975" y="4059662"/>
            <a:ext cx="3524581" cy="3759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dk1"/>
                </a:solidFill>
              </a:rPr>
              <a:t> G01, G02, G03</a:t>
            </a:r>
          </a:p>
        </p:txBody>
      </p:sp>
      <p:graphicFrame>
        <p:nvGraphicFramePr>
          <p:cNvPr id="50" name="표 3"/>
          <p:cNvGraphicFramePr>
            <a:graphicFrameLocks noGrp="1"/>
          </p:cNvGraphicFramePr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예매확인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비회원 예매 확인 상세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 내용과 등록일자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이동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답변한 내용과 등록 일자를 확인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1:1 </a:t>
            </a:r>
            <a:r>
              <a:rPr lang="ko-KR" altLang="en-US" sz="1600">
                <a:solidFill>
                  <a:schemeClr val="tx1"/>
                </a:solidFill>
              </a:rPr>
              <a:t>문의</a:t>
            </a: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4"/>
          <a:srcRect t="12710" b="63790"/>
          <a:stretch>
            <a:fillRect/>
          </a:stretch>
        </p:blipFill>
        <p:spPr>
          <a:xfrm>
            <a:off x="3124733" y="2725205"/>
            <a:ext cx="5046540" cy="829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22464" y="2744254"/>
            <a:ext cx="2736304" cy="2351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회원 및 포인트</a:t>
            </a:r>
            <a:r>
              <a:rPr lang="en-US" altLang="ko-KR" sz="1000"/>
              <a:t>] </a:t>
            </a:r>
            <a:r>
              <a:rPr lang="ko-KR" altLang="en-US" sz="1000"/>
              <a:t>포인트 문의드립니다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/>
          <a:srcRect l="10680" t="18970" r="1210" b="74350"/>
          <a:stretch>
            <a:fillRect/>
          </a:stretch>
        </p:blipFill>
        <p:spPr>
          <a:xfrm>
            <a:off x="3232150" y="2959693"/>
            <a:ext cx="4446662" cy="235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1" name="TextBox 90"/>
          <p:cNvSpPr txBox="1"/>
          <p:nvPr/>
        </p:nvSpPr>
        <p:spPr>
          <a:xfrm>
            <a:off x="3935760" y="2987521"/>
            <a:ext cx="2736304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이름</a:t>
            </a:r>
            <a:r>
              <a:rPr lang="ko-KR" altLang="en-US" sz="700"/>
              <a:t> 홍길동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32150" y="3316178"/>
            <a:ext cx="3439914" cy="1871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포인트를 사용해서 영화를 예매했는데 취소하면 포인트도 다시 돌아오나요</a:t>
            </a:r>
            <a:r>
              <a:rPr lang="en-US" altLang="ko-KR" sz="700"/>
              <a:t>?</a:t>
            </a:r>
            <a:endParaRPr lang="ko-KR" altLang="en-US" sz="700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 rotWithShape="1">
          <a:blip r:embed="rId4"/>
          <a:srcRect l="41430" t="28450" b="63790"/>
          <a:stretch>
            <a:fillRect/>
          </a:stretch>
        </p:blipFill>
        <p:spPr>
          <a:xfrm>
            <a:off x="3124732" y="3510368"/>
            <a:ext cx="5046541" cy="22228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4"/>
          <a:srcRect t="25140" b="69360"/>
          <a:stretch>
            <a:fillRect/>
          </a:stretch>
        </p:blipFill>
        <p:spPr>
          <a:xfrm>
            <a:off x="3147479" y="4098905"/>
            <a:ext cx="5046540" cy="194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5430081" y="5373216"/>
            <a:ext cx="404933" cy="216053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목록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2150" y="4393919"/>
            <a:ext cx="408798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 b="1"/>
              <a:t>답변일</a:t>
            </a:r>
            <a:r>
              <a:rPr lang="ko-KR" altLang="en-US" sz="700"/>
              <a:t> </a:t>
            </a:r>
            <a:r>
              <a:rPr lang="en-US" altLang="ko-KR" sz="700"/>
              <a:t>2023.07.01</a:t>
            </a:r>
          </a:p>
          <a:p>
            <a:pPr lvl="0">
              <a:defRPr/>
            </a:pPr>
            <a:endParaRPr lang="en-US" altLang="ko-KR" sz="700"/>
          </a:p>
          <a:p>
            <a:pPr lvl="0">
              <a:defRPr/>
            </a:pPr>
            <a:r>
              <a:rPr lang="ko-KR" altLang="en-US" sz="700"/>
              <a:t>네</a:t>
            </a:r>
            <a:r>
              <a:rPr lang="en-US" altLang="ko-KR" sz="700"/>
              <a:t>. </a:t>
            </a:r>
            <a:r>
              <a:rPr lang="ko-KR" altLang="en-US" sz="700"/>
              <a:t>포인트를 사용해 영화를 예매하거나 스토어에서 구매 후 환불 시 포인트는 다시 돌아갑니다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grpSp>
        <p:nvGrpSpPr>
          <p:cNvPr id="32" name="그룹 31"/>
          <p:cNvGrpSpPr/>
          <p:nvPr/>
        </p:nvGrpSpPr>
        <p:grpSpPr>
          <a:xfrm>
            <a:off x="5153306" y="5388604"/>
            <a:ext cx="240772" cy="215444"/>
            <a:chOff x="292829" y="1695755"/>
            <a:chExt cx="240772" cy="215444"/>
          </a:xfrm>
        </p:grpSpPr>
        <p:sp>
          <p:nvSpPr>
            <p:cNvPr id="33" name="타원 3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96"/>
            <p:cNvSpPr txBox="1"/>
            <p:nvPr/>
          </p:nvSpPr>
          <p:spPr>
            <a:xfrm>
              <a:off x="292829" y="1695755"/>
              <a:ext cx="24355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40786" y="4422985"/>
            <a:ext cx="240772" cy="215444"/>
            <a:chOff x="292829" y="1695755"/>
            <a:chExt cx="240772" cy="215444"/>
          </a:xfrm>
        </p:grpSpPr>
        <p:sp>
          <p:nvSpPr>
            <p:cNvPr id="36" name="타원 3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96"/>
            <p:cNvSpPr txBox="1"/>
            <p:nvPr/>
          </p:nvSpPr>
          <p:spPr>
            <a:xfrm>
              <a:off x="292829" y="1695755"/>
              <a:ext cx="2415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상세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답변완료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키워드 검색 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리스트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 시 해당 회원 마이 페이지 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정지 버튼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 이동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이용정지 해제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고객관리 하위 회원 목록 리스트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975974" y="2986412"/>
          <a:ext cx="5389550" cy="200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504"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/>
                        <a:t>회원목록</a:t>
                      </a:r>
                      <a:endParaRPr lang="en-US" altLang="ko-KR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9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회원번호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회원아이디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이메일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/>
                        <a:t>가입일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aaa111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aaa111@naver.com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2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bbb222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성춘향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bbb222@naver.com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3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ccc333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이몽룡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ccc333@naver.com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4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ddd444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변학도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ddd444@naver.com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700"/>
                        <a:t>5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u="sng">
                          <a:solidFill>
                            <a:srgbClr val="0070C0"/>
                          </a:solidFill>
                        </a:rPr>
                        <a:t>eee555</a:t>
                      </a:r>
                      <a:endParaRPr lang="ko-KR" altLang="en-US" sz="700" u="sng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700"/>
                        <a:t>김상재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eee555@naver.com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/>
                        <a:t>2023-07-01</a:t>
                      </a:r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094897" y="2704171"/>
            <a:ext cx="765229" cy="199678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913577" y="2683658"/>
            <a:ext cx="415498" cy="21956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168008" y="2704171"/>
            <a:ext cx="837237" cy="199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선택       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88017" y="3630216"/>
            <a:ext cx="404423" cy="215979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88017" y="3910059"/>
            <a:ext cx="40442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88017" y="4180073"/>
            <a:ext cx="404423" cy="21857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8017" y="4459916"/>
            <a:ext cx="40442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정지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88017" y="4732473"/>
            <a:ext cx="404423" cy="21862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해제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411540" y="5102480"/>
            <a:ext cx="259504" cy="230832"/>
          </a:xfrm>
          <a:prstGeom prst="rect">
            <a:avLst/>
          </a:prstGeom>
          <a:solidFill>
            <a:srgbClr val="EAEAEA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670749" y="5102480"/>
            <a:ext cx="240177" cy="22009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40" name="TextBox 39"/>
          <p:cNvSpPr txBox="1"/>
          <p:nvPr/>
        </p:nvSpPr>
        <p:spPr>
          <a:xfrm>
            <a:off x="5429878" y="5102480"/>
            <a:ext cx="252737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1" name="TextBox 40"/>
          <p:cNvSpPr txBox="1"/>
          <p:nvPr/>
        </p:nvSpPr>
        <p:spPr>
          <a:xfrm>
            <a:off x="5181092" y="5102480"/>
            <a:ext cx="253873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&lt;</a:t>
            </a:r>
            <a:endParaRPr lang="ko-KR" altLang="en-US" sz="900"/>
          </a:p>
        </p:txBody>
      </p:sp>
      <p:sp>
        <p:nvSpPr>
          <p:cNvPr id="42" name="TextBox 41"/>
          <p:cNvSpPr txBox="1"/>
          <p:nvPr/>
        </p:nvSpPr>
        <p:spPr>
          <a:xfrm>
            <a:off x="5903192" y="5102480"/>
            <a:ext cx="264816" cy="220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0"/>
              <a:t>&gt;</a:t>
            </a:r>
            <a:endParaRPr lang="ko-KR" altLang="en-US" sz="900"/>
          </a:p>
        </p:txBody>
      </p:sp>
      <p:grpSp>
        <p:nvGrpSpPr>
          <p:cNvPr id="43" name="그룹 42"/>
          <p:cNvGrpSpPr/>
          <p:nvPr/>
        </p:nvGrpSpPr>
        <p:grpSpPr>
          <a:xfrm>
            <a:off x="4655840" y="3008801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572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883200" y="2695556"/>
            <a:ext cx="240772" cy="215444"/>
            <a:chOff x="292829" y="1695755"/>
            <a:chExt cx="240772" cy="215444"/>
          </a:xfrm>
        </p:grpSpPr>
        <p:sp>
          <p:nvSpPr>
            <p:cNvPr id="47" name="타원 4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TextBox 96"/>
            <p:cNvSpPr txBox="1"/>
            <p:nvPr/>
          </p:nvSpPr>
          <p:spPr>
            <a:xfrm>
              <a:off x="292829" y="1695755"/>
              <a:ext cx="2470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003508" y="2468214"/>
            <a:ext cx="240772" cy="215444"/>
            <a:chOff x="292829" y="1695755"/>
            <a:chExt cx="240772" cy="215444"/>
          </a:xfrm>
        </p:grpSpPr>
        <p:sp>
          <p:nvSpPr>
            <p:cNvPr id="50" name="타원 4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96"/>
            <p:cNvSpPr txBox="1"/>
            <p:nvPr/>
          </p:nvSpPr>
          <p:spPr>
            <a:xfrm>
              <a:off x="292829" y="1695755"/>
              <a:ext cx="24133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638711" y="3630216"/>
            <a:ext cx="240772" cy="215444"/>
            <a:chOff x="292829" y="1695755"/>
            <a:chExt cx="240772" cy="215444"/>
          </a:xfrm>
        </p:grpSpPr>
        <p:sp>
          <p:nvSpPr>
            <p:cNvPr id="53" name="타원 5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" name="TextBox 96"/>
            <p:cNvSpPr txBox="1"/>
            <p:nvPr/>
          </p:nvSpPr>
          <p:spPr>
            <a:xfrm>
              <a:off x="292829" y="1695755"/>
              <a:ext cx="2436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412513" y="3630216"/>
            <a:ext cx="240772" cy="215444"/>
            <a:chOff x="292829" y="1695755"/>
            <a:chExt cx="240772" cy="215444"/>
          </a:xfrm>
        </p:grpSpPr>
        <p:sp>
          <p:nvSpPr>
            <p:cNvPr id="56" name="타원 5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96"/>
            <p:cNvSpPr txBox="1"/>
            <p:nvPr/>
          </p:nvSpPr>
          <p:spPr>
            <a:xfrm>
              <a:off x="292829" y="1695755"/>
              <a:ext cx="24177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550065" y="4887036"/>
            <a:ext cx="240772" cy="215444"/>
            <a:chOff x="292829" y="1695755"/>
            <a:chExt cx="240772" cy="215444"/>
          </a:xfrm>
        </p:grpSpPr>
        <p:sp>
          <p:nvSpPr>
            <p:cNvPr id="59" name="타원 5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TextBox 96"/>
            <p:cNvSpPr txBox="1"/>
            <p:nvPr/>
          </p:nvSpPr>
          <p:spPr>
            <a:xfrm>
              <a:off x="292829" y="1695755"/>
              <a:ext cx="24684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420459" y="4721680"/>
            <a:ext cx="240772" cy="215444"/>
            <a:chOff x="292829" y="1695755"/>
            <a:chExt cx="240772" cy="215444"/>
          </a:xfrm>
        </p:grpSpPr>
        <p:sp>
          <p:nvSpPr>
            <p:cNvPr id="62" name="타원 6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96"/>
            <p:cNvSpPr txBox="1"/>
            <p:nvPr/>
          </p:nvSpPr>
          <p:spPr>
            <a:xfrm>
              <a:off x="292829" y="1695755"/>
              <a:ext cx="24335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메인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614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회원 상세 보기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–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07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 페이지인 마이 페이지 화면 이다</a:t>
                      </a:r>
                      <a:r>
                        <a:rPr lang="en-US" altLang="ko-KR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4593974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980664"/>
            <a:ext cx="1330929" cy="26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68516" y="3588700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공지사항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8516" y="3826045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FAQ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8516" y="4072266"/>
            <a:ext cx="1354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</a:rPr>
              <a:t>   1:1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문의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8516" y="4297378"/>
            <a:ext cx="1354344" cy="23461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   회원목록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071664" y="2276872"/>
            <a:ext cx="233987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aaa111</a:t>
            </a:r>
            <a:r>
              <a:rPr lang="ko-KR" altLang="en-US" sz="1600">
                <a:solidFill>
                  <a:schemeClr val="tx1"/>
                </a:solidFill>
              </a:rPr>
              <a:t>님 마이 페이지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956862" y="2331921"/>
            <a:ext cx="240772" cy="215444"/>
            <a:chOff x="292829" y="1695755"/>
            <a:chExt cx="240772" cy="215444"/>
          </a:xfrm>
        </p:grpSpPr>
        <p:sp>
          <p:nvSpPr>
            <p:cNvPr id="23" name="타원 2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96"/>
            <p:cNvSpPr txBox="1"/>
            <p:nvPr/>
          </p:nvSpPr>
          <p:spPr>
            <a:xfrm>
              <a:off x="292829" y="1695755"/>
              <a:ext cx="24925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151" name="표 150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고객관리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목록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회원 마이페이지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메인 페이지 리스트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전체보기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관련 이벤트 보기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극장 관련 이벤트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시사회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무대인사 관련 이벤트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이벤트 더 보기 클릭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이벤트를 등록 할 수 있는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 b="30400"/>
          <a:stretch>
            <a:fillRect/>
          </a:stretch>
        </p:blipFill>
        <p:spPr>
          <a:xfrm>
            <a:off x="2937802" y="2924945"/>
            <a:ext cx="5462453" cy="30127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 l="620"/>
          <a:stretch>
            <a:fillRect/>
          </a:stretch>
        </p:blipFill>
        <p:spPr>
          <a:xfrm>
            <a:off x="2937841" y="2564904"/>
            <a:ext cx="5462415" cy="408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99856" y="2621143"/>
            <a:ext cx="514660" cy="2344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2621143"/>
            <a:ext cx="514660" cy="2344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84829" y="2641858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36160" y="2314327"/>
            <a:ext cx="775354" cy="217418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903607" y="263273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57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226676" y="2315506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663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256257" y="263896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5133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559084" y="2639515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723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935723" y="2255521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18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992436" y="2634298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275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655426" y="3054205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6514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029" name="표 1028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검색기능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영화 유형 전체보기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기능을 활용할 수 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/>
          <a:srcRect l="2010" t="22570"/>
          <a:stretch>
            <a:fillRect/>
          </a:stretch>
        </p:blipFill>
        <p:spPr>
          <a:xfrm>
            <a:off x="2999656" y="2545158"/>
            <a:ext cx="5364000" cy="4262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789252" y="2606715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2564904"/>
            <a:ext cx="514660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극장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84829" y="2564904"/>
            <a:ext cx="108012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시사회</a:t>
            </a:r>
            <a:r>
              <a:rPr lang="en-US" altLang="ko-KR" sz="900"/>
              <a:t>/</a:t>
            </a:r>
            <a:r>
              <a:rPr lang="ko-KR" altLang="en-US" sz="900"/>
              <a:t>무대인사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/>
          <a:srcRect b="24100"/>
          <a:stretch>
            <a:fillRect/>
          </a:stretch>
        </p:blipFill>
        <p:spPr>
          <a:xfrm>
            <a:off x="2975910" y="2952679"/>
            <a:ext cx="5386275" cy="29960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7536160" y="2262064"/>
            <a:ext cx="775354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이벤트 등록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583014" y="2603382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235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88088" y="2997510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2326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2052" name="표 2051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유형별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유형 선택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 입력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입력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썸네일 사진 파일 업로드 기능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입력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등록에 관한 내용을 입력하는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가능하다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392488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2276872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5726832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5726832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68080" y="315546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68080" y="2819022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0167" y="2850772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 구분                                      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0168" y="3187888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0168" y="4149248"/>
            <a:ext cx="4032448" cy="151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4149249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68080" y="3488204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016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89188" y="3520628"/>
            <a:ext cx="151058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77204" y="3488202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368080" y="3795991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158185" y="3861048"/>
            <a:ext cx="851293" cy="2152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파일선택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247694" y="2853331"/>
            <a:ext cx="240772" cy="215444"/>
            <a:chOff x="292829" y="1695755"/>
            <a:chExt cx="240772" cy="215444"/>
          </a:xfrm>
        </p:grpSpPr>
        <p:sp>
          <p:nvSpPr>
            <p:cNvPr id="45" name="타원 4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47694" y="3222436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417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32713" y="3527912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900412" y="3855251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867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30693" y="418448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21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488199" y="5484181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935278" y="5486157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288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113" name="표 11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등록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81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상세보기 제목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버튼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이벤트 수정 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화면이다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 b="18000"/>
          <a:stretch>
            <a:fillRect/>
          </a:stretch>
        </p:blipFill>
        <p:spPr>
          <a:xfrm>
            <a:off x="2978320" y="2683657"/>
            <a:ext cx="5493943" cy="325404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863025" y="2971080"/>
            <a:ext cx="415498" cy="217890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수정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793981" y="2794590"/>
            <a:ext cx="240772" cy="215444"/>
            <a:chOff x="292829" y="1695755"/>
            <a:chExt cx="240772" cy="215444"/>
          </a:xfrm>
        </p:grpSpPr>
        <p:sp>
          <p:nvSpPr>
            <p:cNvPr id="21" name="타원 2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66793" y="2969406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942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aphicFrame>
        <p:nvGraphicFramePr>
          <p:cNvPr id="2053" name="표 205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구분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제목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기간 설정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썸네일 파일 수정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내용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취소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 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상세 수정 페이지 입니다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196752"/>
            <a:ext cx="6831740" cy="5328592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208947"/>
            <a:ext cx="1759100" cy="34784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71664" y="1700808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이벤트</a:t>
            </a:r>
            <a:r>
              <a:rPr lang="en-US" altLang="ko-KR" sz="1600">
                <a:solidFill>
                  <a:schemeClr val="tx1"/>
                </a:solidFill>
              </a:rPr>
              <a:t> </a:t>
            </a:r>
            <a:r>
              <a:rPr lang="ko-KR" altLang="en-US" sz="160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126" y="6165304"/>
            <a:ext cx="405239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00836" y="6165304"/>
            <a:ext cx="405853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68080" y="257940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368080" y="224295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60167" y="2274708"/>
            <a:ext cx="4032449" cy="246221"/>
          </a:xfrm>
          <a:prstGeom prst="rect">
            <a:avLst/>
          </a:prstGeom>
          <a:solidFill>
            <a:srgbClr val="F4F6F9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영화                                                                           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60168" y="2611824"/>
            <a:ext cx="403244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[</a:t>
            </a:r>
            <a:r>
              <a:rPr lang="ko-KR" altLang="en-US" sz="1000"/>
              <a:t>여름방학 특집</a:t>
            </a:r>
            <a:r>
              <a:rPr lang="en-US" altLang="ko-KR" sz="1000"/>
              <a:t>!] </a:t>
            </a:r>
            <a:r>
              <a:rPr lang="ko-KR" altLang="en-US" sz="1000"/>
              <a:t>내 생애 첫 미술관 강연 안내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60168" y="3609337"/>
            <a:ext cx="4032448" cy="24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368080" y="3609338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1931" y="1969095"/>
            <a:ext cx="1330929" cy="267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1931" y="2348880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91931" y="2701643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1931" y="3081428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91931" y="3468118"/>
            <a:ext cx="1330929" cy="26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68080" y="2912140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6016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2023-07-27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89188" y="2944564"/>
            <a:ext cx="1510581" cy="23488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2023-08-19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77204" y="2912138"/>
            <a:ext cx="659746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</a:rPr>
              <a:t>~</a:t>
            </a:r>
            <a:endParaRPr lang="ko-KR" altLang="en-US" sz="1600">
              <a:solidFill>
                <a:schemeClr val="tx1"/>
              </a:solidFill>
            </a:endParaRPr>
          </a:p>
        </p:txBody>
      </p:sp>
      <p:pic>
        <p:nvPicPr>
          <p:cNvPr id="3074" name="Picture 2" descr="C:\Users\김민경\Desktop\hIBADZgp0la2Ol95MU98BndSlJxrVSnd.jpg"/>
          <p:cNvPicPr>
            <a:picLocks noChangeAspect="1" noChangeArrowheads="1"/>
          </p:cNvPicPr>
          <p:nvPr/>
        </p:nvPicPr>
        <p:blipFill rotWithShape="1">
          <a:blip r:embed="rId4"/>
          <a:srcRect b="89860"/>
          <a:stretch>
            <a:fillRect/>
          </a:stretch>
        </p:blipFill>
        <p:spPr>
          <a:xfrm>
            <a:off x="4282595" y="3728176"/>
            <a:ext cx="3774280" cy="2365162"/>
          </a:xfrm>
          <a:prstGeom prst="rect">
            <a:avLst/>
          </a:prstGeom>
          <a:noFill/>
        </p:spPr>
      </p:pic>
      <p:sp>
        <p:nvSpPr>
          <p:cNvPr id="44" name="직사각형 43"/>
          <p:cNvSpPr/>
          <p:nvPr/>
        </p:nvSpPr>
        <p:spPr>
          <a:xfrm>
            <a:off x="3393564" y="3221443"/>
            <a:ext cx="626070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160168" y="3253867"/>
            <a:ext cx="1510581" cy="24622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이벤트썸네일</a:t>
            </a:r>
            <a:r>
              <a:rPr lang="en-US" altLang="ko-KR" sz="1000"/>
              <a:t>.jpg </a:t>
            </a:r>
            <a:endParaRPr lang="ko-KR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232713" y="2293495"/>
            <a:ext cx="240772" cy="215444"/>
            <a:chOff x="292829" y="1695755"/>
            <a:chExt cx="240772" cy="215444"/>
          </a:xfrm>
        </p:grpSpPr>
        <p:sp>
          <p:nvSpPr>
            <p:cNvPr id="51" name="타원 5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35152" y="2653177"/>
            <a:ext cx="240772" cy="215444"/>
            <a:chOff x="292829" y="1695755"/>
            <a:chExt cx="240772" cy="215444"/>
          </a:xfrm>
        </p:grpSpPr>
        <p:sp>
          <p:nvSpPr>
            <p:cNvPr id="54" name="타원 5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TextBox 96"/>
            <p:cNvSpPr txBox="1"/>
            <p:nvPr/>
          </p:nvSpPr>
          <p:spPr>
            <a:xfrm>
              <a:off x="292829" y="1695755"/>
              <a:ext cx="24718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32713" y="2967587"/>
            <a:ext cx="240772" cy="215444"/>
            <a:chOff x="292829" y="1695755"/>
            <a:chExt cx="240772" cy="215444"/>
          </a:xfrm>
        </p:grpSpPr>
        <p:sp>
          <p:nvSpPr>
            <p:cNvPr id="57" name="타원 56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967775" y="3276597"/>
            <a:ext cx="240772" cy="215444"/>
            <a:chOff x="292829" y="1695755"/>
            <a:chExt cx="240772" cy="215444"/>
          </a:xfrm>
        </p:grpSpPr>
        <p:sp>
          <p:nvSpPr>
            <p:cNvPr id="60" name="타원 59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TextBox 96"/>
            <p:cNvSpPr txBox="1"/>
            <p:nvPr/>
          </p:nvSpPr>
          <p:spPr>
            <a:xfrm>
              <a:off x="292829" y="1695755"/>
              <a:ext cx="247990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41422" y="3618438"/>
            <a:ext cx="240772" cy="215444"/>
            <a:chOff x="292829" y="1695755"/>
            <a:chExt cx="240772" cy="215444"/>
          </a:xfrm>
        </p:grpSpPr>
        <p:sp>
          <p:nvSpPr>
            <p:cNvPr id="63" name="타원 62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96"/>
            <p:cNvSpPr txBox="1"/>
            <p:nvPr/>
          </p:nvSpPr>
          <p:spPr>
            <a:xfrm>
              <a:off x="292829" y="1695755"/>
              <a:ext cx="240918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488199" y="5935114"/>
            <a:ext cx="240772" cy="215444"/>
            <a:chOff x="292829" y="1695755"/>
            <a:chExt cx="240772" cy="215444"/>
          </a:xfrm>
        </p:grpSpPr>
        <p:sp>
          <p:nvSpPr>
            <p:cNvPr id="66" name="타원 6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292829" y="1695755"/>
              <a:ext cx="242291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919923" y="5937183"/>
            <a:ext cx="240772" cy="215444"/>
            <a:chOff x="292829" y="1695755"/>
            <a:chExt cx="240772" cy="215444"/>
          </a:xfrm>
        </p:grpSpPr>
        <p:sp>
          <p:nvSpPr>
            <p:cNvPr id="69" name="타원 68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96"/>
            <p:cNvSpPr txBox="1"/>
            <p:nvPr/>
          </p:nvSpPr>
          <p:spPr>
            <a:xfrm>
              <a:off x="292829" y="1695755"/>
              <a:ext cx="24871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3075" name="표 3074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이벤트관리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이벤트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48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상품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전체보기 페이지</a:t>
                      </a:r>
                      <a:endParaRPr lang="en-US" altLang="ko-KR" sz="800" baseline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기프트 카드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티켓 메뉴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팝콘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음료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굿즈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 해당 메뉴 상품 더 보기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 상세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스토어를 유형별로 볼 수 있고 상품 등록을 할 수 있는 화면</a:t>
                      </a: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62535" y="2625161"/>
            <a:ext cx="5437721" cy="4163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4061" y="2755226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기프트 카드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9844" y="2772461"/>
            <a:ext cx="439898" cy="2355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/>
          <a:srcRect b="41610"/>
          <a:stretch>
            <a:fillRect/>
          </a:stretch>
        </p:blipFill>
        <p:spPr>
          <a:xfrm>
            <a:off x="3037938" y="3018682"/>
            <a:ext cx="5290310" cy="29190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6096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티켓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02182" y="2308093"/>
            <a:ext cx="66645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등록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7225407" y="2292560"/>
            <a:ext cx="240772" cy="215444"/>
            <a:chOff x="292829" y="1695755"/>
            <a:chExt cx="240772" cy="215444"/>
          </a:xfrm>
        </p:grpSpPr>
        <p:sp>
          <p:nvSpPr>
            <p:cNvPr id="25" name="타원 2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96"/>
            <p:cNvSpPr txBox="1"/>
            <p:nvPr/>
          </p:nvSpPr>
          <p:spPr>
            <a:xfrm>
              <a:off x="292829" y="1695755"/>
              <a:ext cx="24790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64736" y="2789027"/>
            <a:ext cx="240772" cy="215444"/>
            <a:chOff x="292829" y="1695755"/>
            <a:chExt cx="240772" cy="215444"/>
          </a:xfrm>
        </p:grpSpPr>
        <p:sp>
          <p:nvSpPr>
            <p:cNvPr id="28" name="타원 2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96"/>
            <p:cNvSpPr txBox="1"/>
            <p:nvPr/>
          </p:nvSpPr>
          <p:spPr>
            <a:xfrm>
              <a:off x="292829" y="1695755"/>
              <a:ext cx="24617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71668" y="2791018"/>
            <a:ext cx="240772" cy="215444"/>
            <a:chOff x="292829" y="1695755"/>
            <a:chExt cx="240772" cy="215444"/>
          </a:xfrm>
        </p:grpSpPr>
        <p:sp>
          <p:nvSpPr>
            <p:cNvPr id="32" name="타원 31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96"/>
            <p:cNvSpPr txBox="1"/>
            <p:nvPr/>
          </p:nvSpPr>
          <p:spPr>
            <a:xfrm>
              <a:off x="292829" y="1695755"/>
              <a:ext cx="24892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890985" y="2787849"/>
            <a:ext cx="240772" cy="215444"/>
            <a:chOff x="292829" y="1695755"/>
            <a:chExt cx="240772" cy="215444"/>
          </a:xfrm>
        </p:grpSpPr>
        <p:sp>
          <p:nvSpPr>
            <p:cNvPr id="35" name="타원 34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96"/>
            <p:cNvSpPr txBox="1"/>
            <p:nvPr/>
          </p:nvSpPr>
          <p:spPr>
            <a:xfrm>
              <a:off x="292829" y="1695755"/>
              <a:ext cx="248829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089678" y="2788966"/>
            <a:ext cx="240772" cy="215444"/>
            <a:chOff x="292829" y="1695755"/>
            <a:chExt cx="240772" cy="215444"/>
          </a:xfrm>
        </p:grpSpPr>
        <p:sp>
          <p:nvSpPr>
            <p:cNvPr id="38" name="타원 37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96"/>
            <p:cNvSpPr txBox="1"/>
            <p:nvPr/>
          </p:nvSpPr>
          <p:spPr>
            <a:xfrm>
              <a:off x="292829" y="1695755"/>
              <a:ext cx="2407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724999" y="3094221"/>
            <a:ext cx="240772" cy="215444"/>
            <a:chOff x="292829" y="1695755"/>
            <a:chExt cx="240772" cy="215444"/>
          </a:xfrm>
        </p:grpSpPr>
        <p:sp>
          <p:nvSpPr>
            <p:cNvPr id="41" name="타원 40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96"/>
            <p:cNvSpPr txBox="1"/>
            <p:nvPr/>
          </p:nvSpPr>
          <p:spPr>
            <a:xfrm>
              <a:off x="292829" y="1695755"/>
              <a:ext cx="243615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847918" y="3340442"/>
            <a:ext cx="240772" cy="215444"/>
            <a:chOff x="292829" y="1695755"/>
            <a:chExt cx="240772" cy="215444"/>
          </a:xfrm>
        </p:grpSpPr>
        <p:sp>
          <p:nvSpPr>
            <p:cNvPr id="44" name="타원 43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96"/>
            <p:cNvSpPr txBox="1"/>
            <p:nvPr/>
          </p:nvSpPr>
          <p:spPr>
            <a:xfrm>
              <a:off x="292829" y="1695755"/>
              <a:ext cx="243897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</a:p>
          </p:txBody>
        </p:sp>
      </p:grpSp>
      <p:graphicFrame>
        <p:nvGraphicFramePr>
          <p:cNvPr id="4100" name="표 4099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8472263" y="3096"/>
          <a:ext cx="2111351" cy="242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46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기프트 카드 메뉴 상품 전체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유형 메뉴 상품 전체 보기 화면</a:t>
                      </a: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4" name="그룹 103"/>
          <p:cNvGrpSpPr/>
          <p:nvPr/>
        </p:nvGrpSpPr>
        <p:grpSpPr>
          <a:xfrm>
            <a:off x="1568516" y="1772816"/>
            <a:ext cx="6831740" cy="4176464"/>
            <a:chOff x="0" y="1363611"/>
            <a:chExt cx="9053116" cy="4666067"/>
          </a:xfrm>
        </p:grpSpPr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1363611"/>
              <a:ext cx="9053116" cy="46531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6" name="직사각형 105"/>
            <p:cNvSpPr/>
            <p:nvPr/>
          </p:nvSpPr>
          <p:spPr>
            <a:xfrm>
              <a:off x="5823" y="1372079"/>
              <a:ext cx="1763688" cy="4656972"/>
            </a:xfrm>
            <a:prstGeom prst="rect">
              <a:avLst/>
            </a:prstGeom>
            <a:solidFill>
              <a:srgbClr val="343A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814568" y="1772816"/>
              <a:ext cx="7238548" cy="4256862"/>
            </a:xfrm>
            <a:prstGeom prst="rect">
              <a:avLst/>
            </a:prstGeom>
            <a:solidFill>
              <a:srgbClr val="F4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907704" y="1412776"/>
              <a:ext cx="7056784" cy="286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rcRect l="36090" t="1640" r="35830" b="89530"/>
          <a:stretch>
            <a:fillRect/>
          </a:stretch>
        </p:blipFill>
        <p:spPr>
          <a:xfrm>
            <a:off x="4655840" y="1785011"/>
            <a:ext cx="1759100" cy="347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1931" y="2545159"/>
            <a:ext cx="1330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지점관리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91931" y="2924944"/>
            <a:ext cx="1330929" cy="264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영화관리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591931" y="3277707"/>
            <a:ext cx="1330929" cy="26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고객관리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591931" y="3657492"/>
            <a:ext cx="1330929" cy="264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이벤트관리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91931" y="4044182"/>
            <a:ext cx="133092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스토어관리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83632" y="2204864"/>
            <a:ext cx="1512168" cy="31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스토어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22861" y="2636912"/>
            <a:ext cx="5477396" cy="3917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4640140" y="2781508"/>
            <a:ext cx="87979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기프트카드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9696" y="2750731"/>
            <a:ext cx="576064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전체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/>
          <a:srcRect t="13250"/>
          <a:stretch>
            <a:fillRect/>
          </a:stretch>
        </p:blipFill>
        <p:spPr>
          <a:xfrm>
            <a:off x="2962535" y="3068960"/>
            <a:ext cx="5402366" cy="25106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096000" y="2755226"/>
            <a:ext cx="697022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/>
              <a:t>티켓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02182" y="2308093"/>
            <a:ext cx="666458" cy="230832"/>
          </a:xfrm>
          <a:prstGeom prst="rect">
            <a:avLst/>
          </a:prstGeom>
          <a:solidFill>
            <a:srgbClr val="343A40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/>
                </a:solidFill>
              </a:rPr>
              <a:t>상품 등록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415068" y="2792126"/>
            <a:ext cx="240772" cy="215444"/>
            <a:chOff x="292829" y="1695755"/>
            <a:chExt cx="240772" cy="215444"/>
          </a:xfrm>
        </p:grpSpPr>
        <p:sp>
          <p:nvSpPr>
            <p:cNvPr id="26" name="타원 25"/>
            <p:cNvSpPr/>
            <p:nvPr/>
          </p:nvSpPr>
          <p:spPr>
            <a:xfrm>
              <a:off x="324713" y="1719603"/>
              <a:ext cx="167768" cy="16776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96"/>
            <p:cNvSpPr txBox="1"/>
            <p:nvPr/>
          </p:nvSpPr>
          <p:spPr>
            <a:xfrm>
              <a:off x="292829" y="1695755"/>
              <a:ext cx="248372" cy="21544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</a:p>
          </p:txBody>
        </p:sp>
      </p:grpSp>
      <p:graphicFrame>
        <p:nvGraphicFramePr>
          <p:cNvPr id="5123" name="표 5122"/>
          <p:cNvGraphicFramePr/>
          <p:nvPr/>
        </p:nvGraphicFramePr>
        <p:xfrm>
          <a:off x="1524000" y="0"/>
          <a:ext cx="6369353" cy="8678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230705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 관리자 스토어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스토어관리 메인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해당 유형 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9062</Words>
  <Application>Microsoft Office PowerPoint</Application>
  <PresentationFormat>와이드스크린</PresentationFormat>
  <Paragraphs>4666</Paragraphs>
  <Slides>119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119</vt:i4>
      </vt:variant>
    </vt:vector>
  </HeadingPairs>
  <TitlesOfParts>
    <vt:vector size="127" baseType="lpstr">
      <vt:lpstr>맑은 고딕</vt:lpstr>
      <vt:lpstr>함초롬돋움</vt:lpstr>
      <vt:lpstr>Arial</vt:lpstr>
      <vt:lpstr>Calibri</vt:lpstr>
      <vt:lpstr>Calibri Light</vt:lpstr>
      <vt:lpstr>Times New Roman</vt:lpstr>
      <vt:lpstr>한컴오피스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ksj</dc:creator>
  <cp:lastModifiedBy>012</cp:lastModifiedBy>
  <cp:revision>41</cp:revision>
  <dcterms:created xsi:type="dcterms:W3CDTF">2023-07-06T13:21:51Z</dcterms:created>
  <dcterms:modified xsi:type="dcterms:W3CDTF">2023-07-17T00:26:43Z</dcterms:modified>
  <cp:version>1000.0000.01</cp:version>
</cp:coreProperties>
</file>